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03" r:id="rId1"/>
    <p:sldMasterId id="2147484327" r:id="rId2"/>
    <p:sldMasterId id="2147484344" r:id="rId3"/>
    <p:sldMasterId id="2147484362" r:id="rId4"/>
  </p:sldMasterIdLst>
  <p:notesMasterIdLst>
    <p:notesMasterId r:id="rId110"/>
  </p:notesMasterIdLst>
  <p:sldIdLst>
    <p:sldId id="279" r:id="rId5"/>
    <p:sldId id="872" r:id="rId6"/>
    <p:sldId id="864" r:id="rId7"/>
    <p:sldId id="829" r:id="rId8"/>
    <p:sldId id="830" r:id="rId9"/>
    <p:sldId id="831" r:id="rId10"/>
    <p:sldId id="868" r:id="rId11"/>
    <p:sldId id="869" r:id="rId12"/>
    <p:sldId id="871" r:id="rId13"/>
    <p:sldId id="431" r:id="rId14"/>
    <p:sldId id="549" r:id="rId15"/>
    <p:sldId id="514" r:id="rId16"/>
    <p:sldId id="356" r:id="rId17"/>
    <p:sldId id="357" r:id="rId18"/>
    <p:sldId id="834" r:id="rId19"/>
    <p:sldId id="838" r:id="rId20"/>
    <p:sldId id="359" r:id="rId21"/>
    <p:sldId id="360" r:id="rId22"/>
    <p:sldId id="362" r:id="rId23"/>
    <p:sldId id="363" r:id="rId24"/>
    <p:sldId id="836" r:id="rId25"/>
    <p:sldId id="364" r:id="rId26"/>
    <p:sldId id="860" r:id="rId27"/>
    <p:sldId id="365" r:id="rId28"/>
    <p:sldId id="837" r:id="rId29"/>
    <p:sldId id="366" r:id="rId30"/>
    <p:sldId id="367" r:id="rId31"/>
    <p:sldId id="368" r:id="rId32"/>
    <p:sldId id="859" r:id="rId33"/>
    <p:sldId id="557" r:id="rId34"/>
    <p:sldId id="370" r:id="rId35"/>
    <p:sldId id="371" r:id="rId36"/>
    <p:sldId id="560" r:id="rId37"/>
    <p:sldId id="373" r:id="rId38"/>
    <p:sldId id="374" r:id="rId39"/>
    <p:sldId id="375" r:id="rId40"/>
    <p:sldId id="376" r:id="rId41"/>
    <p:sldId id="843" r:id="rId42"/>
    <p:sldId id="659" r:id="rId43"/>
    <p:sldId id="377" r:id="rId44"/>
    <p:sldId id="412" r:id="rId45"/>
    <p:sldId id="378" r:id="rId46"/>
    <p:sldId id="564" r:id="rId47"/>
    <p:sldId id="383" r:id="rId48"/>
    <p:sldId id="384" r:id="rId49"/>
    <p:sldId id="849" r:id="rId50"/>
    <p:sldId id="852" r:id="rId51"/>
    <p:sldId id="846" r:id="rId52"/>
    <p:sldId id="847" r:id="rId53"/>
    <p:sldId id="848" r:id="rId54"/>
    <p:sldId id="379" r:id="rId55"/>
    <p:sldId id="559" r:id="rId56"/>
    <p:sldId id="414" r:id="rId57"/>
    <p:sldId id="855" r:id="rId58"/>
    <p:sldId id="858" r:id="rId59"/>
    <p:sldId id="856" r:id="rId60"/>
    <p:sldId id="857" r:id="rId61"/>
    <p:sldId id="390" r:id="rId62"/>
    <p:sldId id="695" r:id="rId63"/>
    <p:sldId id="391" r:id="rId64"/>
    <p:sldId id="392" r:id="rId65"/>
    <p:sldId id="393" r:id="rId66"/>
    <p:sldId id="672" r:id="rId67"/>
    <p:sldId id="673" r:id="rId68"/>
    <p:sldId id="674" r:id="rId69"/>
    <p:sldId id="469" r:id="rId70"/>
    <p:sldId id="470" r:id="rId71"/>
    <p:sldId id="607" r:id="rId72"/>
    <p:sldId id="675" r:id="rId73"/>
    <p:sldId id="610" r:id="rId74"/>
    <p:sldId id="611" r:id="rId75"/>
    <p:sldId id="676" r:id="rId76"/>
    <p:sldId id="612" r:id="rId77"/>
    <p:sldId id="677" r:id="rId78"/>
    <p:sldId id="861" r:id="rId79"/>
    <p:sldId id="614" r:id="rId80"/>
    <p:sldId id="679" r:id="rId81"/>
    <p:sldId id="678" r:id="rId82"/>
    <p:sldId id="680" r:id="rId83"/>
    <p:sldId id="618" r:id="rId84"/>
    <p:sldId id="619" r:id="rId85"/>
    <p:sldId id="508" r:id="rId86"/>
    <p:sldId id="513" r:id="rId87"/>
    <p:sldId id="565" r:id="rId88"/>
    <p:sldId id="395" r:id="rId89"/>
    <p:sldId id="397" r:id="rId90"/>
    <p:sldId id="444" r:id="rId91"/>
    <p:sldId id="315" r:id="rId92"/>
    <p:sldId id="398" r:id="rId93"/>
    <p:sldId id="428" r:id="rId94"/>
    <p:sldId id="399" r:id="rId95"/>
    <p:sldId id="400" r:id="rId96"/>
    <p:sldId id="566" r:id="rId97"/>
    <p:sldId id="401" r:id="rId98"/>
    <p:sldId id="404" r:id="rId99"/>
    <p:sldId id="402" r:id="rId100"/>
    <p:sldId id="354" r:id="rId101"/>
    <p:sldId id="405" r:id="rId102"/>
    <p:sldId id="406" r:id="rId103"/>
    <p:sldId id="403" r:id="rId104"/>
    <p:sldId id="407" r:id="rId105"/>
    <p:sldId id="408" r:id="rId106"/>
    <p:sldId id="520" r:id="rId107"/>
    <p:sldId id="563" r:id="rId108"/>
    <p:sldId id="562" r:id="rId10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2"/>
        </a:solidFill>
        <a:latin typeface="Verdana" panose="020B0604030504040204" pitchFamily="34" charset="0"/>
        <a:ea typeface="HY견고딕"/>
        <a:cs typeface="HY견고딕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2"/>
        </a:solidFill>
        <a:latin typeface="Verdana" panose="020B0604030504040204" pitchFamily="34" charset="0"/>
        <a:ea typeface="HY견고딕"/>
        <a:cs typeface="HY견고딕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2"/>
        </a:solidFill>
        <a:latin typeface="Verdana" panose="020B0604030504040204" pitchFamily="34" charset="0"/>
        <a:ea typeface="HY견고딕"/>
        <a:cs typeface="HY견고딕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2"/>
        </a:solidFill>
        <a:latin typeface="Verdana" panose="020B0604030504040204" pitchFamily="34" charset="0"/>
        <a:ea typeface="HY견고딕"/>
        <a:cs typeface="HY견고딕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2"/>
        </a:solidFill>
        <a:latin typeface="Verdana" panose="020B0604030504040204" pitchFamily="34" charset="0"/>
        <a:ea typeface="HY견고딕"/>
        <a:cs typeface="HY견고딕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Verdana" panose="020B0604030504040204" pitchFamily="34" charset="0"/>
        <a:ea typeface="HY견고딕"/>
        <a:cs typeface="HY견고딕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Verdana" panose="020B0604030504040204" pitchFamily="34" charset="0"/>
        <a:ea typeface="HY견고딕"/>
        <a:cs typeface="HY견고딕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Verdana" panose="020B0604030504040204" pitchFamily="34" charset="0"/>
        <a:ea typeface="HY견고딕"/>
        <a:cs typeface="HY견고딕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Verdana" panose="020B0604030504040204" pitchFamily="34" charset="0"/>
        <a:ea typeface="HY견고딕"/>
        <a:cs typeface="HY견고딕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99"/>
    <a:srgbClr val="82BBDA"/>
    <a:srgbClr val="A0214D"/>
    <a:srgbClr val="660066"/>
    <a:srgbClr val="660033"/>
    <a:srgbClr val="FFEBFF"/>
    <a:srgbClr val="FFFF99"/>
    <a:srgbClr val="FF6600"/>
    <a:srgbClr val="9900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2" autoAdjust="0"/>
    <p:restoredTop sz="92073" autoAdjust="0"/>
  </p:normalViewPr>
  <p:slideViewPr>
    <p:cSldViewPr>
      <p:cViewPr>
        <p:scale>
          <a:sx n="52" d="100"/>
          <a:sy n="52" d="100"/>
        </p:scale>
        <p:origin x="78" y="50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A823676-40A0-4316-BC7F-9EF392E33C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ea typeface="HY견고딕" pitchFamily="18" charset="-127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B7A62A-8F7F-4E99-929E-EC57239069A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ea typeface="HY견고딕" pitchFamily="18" charset="-127"/>
                <a:cs typeface="+mn-cs"/>
              </a:defRPr>
            </a:lvl1pPr>
          </a:lstStyle>
          <a:p>
            <a:pPr>
              <a:defRPr/>
            </a:pPr>
            <a:fld id="{4373543E-EBBB-416E-8794-73AB4FAD885C}" type="datetimeFigureOut">
              <a:rPr lang="zh-CN" altLang="en-US"/>
              <a:pPr>
                <a:defRPr/>
              </a:pPr>
              <a:t>2024/6/11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1C7EE587-331A-4F2A-93FC-5E386C3AB5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3D0F5F0-0EA1-40B4-B53F-093BBAFD8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29A8D8-0EBB-430D-B7D1-193AEF5E08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ea typeface="HY견고딕" pitchFamily="18" charset="-127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67A704-8A57-43AD-9BB2-03C0B67B0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1D8F46DB-6672-44AA-9028-4986CA1560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zhidao.baidu.com/search?word=%E5%A4%96%E6%98%BE%E5%AD%90&amp;fr=qb_search_exp&amp;ie=utf8" TargetMode="External"/><Relationship Id="rId3" Type="http://schemas.openxmlformats.org/officeDocument/2006/relationships/hyperlink" Target="http://zhidao.baidu.com/search?word=%E5%A4%9A%E9%A1%BA%E5%8F%8D%E5%AD%90&amp;fr=qb_search_exp&amp;ie=utf8" TargetMode="External"/><Relationship Id="rId7" Type="http://schemas.openxmlformats.org/officeDocument/2006/relationships/hyperlink" Target="http://zhidao.baidu.com/search?word=%E5%86%85%E5%90%AB%E5%AD%90&amp;fr=qb_search_exp&amp;ie=utf8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zhidao.baidu.com/search?word=%E9%87%8D%E5%A4%8D%E5%BA%8F%E5%88%97&amp;fr=qb_search_exp&amp;ie=utf8" TargetMode="External"/><Relationship Id="rId5" Type="http://schemas.openxmlformats.org/officeDocument/2006/relationships/hyperlink" Target="http://zhidao.baidu.com/search?word=%E9%87%8D%E5%8F%A0%E5%9F%BA%E5%9B%A0&amp;fr=qb_search_exp&amp;ie=utf8" TargetMode="External"/><Relationship Id="rId4" Type="http://schemas.openxmlformats.org/officeDocument/2006/relationships/hyperlink" Target="http://zhidao.baidu.com/search?word=%E5%8D%95%E9%A1%BA%E5%8F%8D%E5%AD%90&amp;fr=qb_search_exp&amp;ie=utf8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8F46DB-6672-44AA-9028-4986CA156035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211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磷酸根离子的存在使得</a:t>
            </a:r>
            <a:r>
              <a:rPr lang="en-US" altLang="zh-CN" dirty="0"/>
              <a:t>DNA</a:t>
            </a:r>
            <a:r>
              <a:rPr lang="zh-CN" altLang="en-US" dirty="0"/>
              <a:t>和</a:t>
            </a:r>
            <a:r>
              <a:rPr lang="en-US" altLang="zh-CN" dirty="0"/>
              <a:t>RNA</a:t>
            </a:r>
            <a:r>
              <a:rPr lang="zh-CN" altLang="en-US" dirty="0"/>
              <a:t>在生理环境下显酸性。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8F46DB-6672-44AA-9028-4986CA156035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1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顺反异构</a:t>
            </a:r>
            <a:r>
              <a:rPr lang="en-US" altLang="zh-CN" dirty="0"/>
              <a:t>(Cis-trans isomerism)</a:t>
            </a:r>
            <a:r>
              <a:rPr lang="zh-CN" altLang="en-US" dirty="0"/>
              <a:t>也称几何异构</a:t>
            </a:r>
            <a:r>
              <a:rPr lang="en-US" altLang="zh-CN" dirty="0"/>
              <a:t>(geometric isomerism)</a:t>
            </a:r>
            <a:r>
              <a:rPr lang="zh-CN" altLang="en-US" dirty="0"/>
              <a:t>，属于立体异构中的一种。顺反异构是指化合物分子中由于具有自由旋转的限制因素，使各个基团在空间的排列方式不同而出现的非对映异构现象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F46DB-6672-44AA-9028-4986CA156035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723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8123C164-A88E-4F0A-AEB8-119EF1CDD6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A7E755-C5FC-4C13-8E38-33E22E8E90E7}" type="slidenum">
              <a:rPr kumimoji="0" lang="en-US" altLang="zh-CN" smtClean="0"/>
              <a:pPr>
                <a:spcBef>
                  <a:spcPct val="0"/>
                </a:spcBef>
              </a:pPr>
              <a:t>25</a:t>
            </a:fld>
            <a:endParaRPr kumimoji="0" lang="en-US" altLang="zh-CN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5E055CD0-314C-4172-BEBB-97B652792E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49382EB7-F6E0-4ACB-BC0F-FFB2545805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333399"/>
                </a:solidFill>
              </a:rPr>
              <a:t>Figure 5.7 Starch and cellulose structures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/>
              <a:t>Β</a:t>
            </a:r>
            <a:r>
              <a:rPr lang="zh-CN" altLang="en-US" dirty="0"/>
              <a:t>和</a:t>
            </a:r>
            <a:r>
              <a:rPr lang="en-US" altLang="zh-CN" dirty="0"/>
              <a:t>γ</a:t>
            </a:r>
            <a:r>
              <a:rPr lang="zh-CN" altLang="en-US" dirty="0"/>
              <a:t>磷酸键是高能磷酸键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8F46DB-6672-44AA-9028-4986CA156035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75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FCD601B0-930F-4615-A597-57F17FA0D9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D2C1F68-C233-42A4-9013-4EE55BB82AC1}" type="slidenum">
              <a:rPr kumimoji="0" lang="en-US" altLang="zh-CN" sz="1200" smtClean="0">
                <a:latin typeface="Times New Roman" panose="02020603050405020304" pitchFamily="18" charset="0"/>
              </a:rPr>
              <a:pPr/>
              <a:t>38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26B435D7-58BF-4DAA-A609-56FCF29B2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6FAEAB5-D305-4B5A-B4CC-0527255C80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>
            <a:extLst>
              <a:ext uri="{FF2B5EF4-FFF2-40B4-BE49-F238E27FC236}">
                <a16:creationId xmlns:a16="http://schemas.microsoft.com/office/drawing/2014/main" id="{5AD5D563-BF7F-49E8-989D-F9A7F2653D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8675" name="备注占位符 2">
            <a:extLst>
              <a:ext uri="{FF2B5EF4-FFF2-40B4-BE49-F238E27FC236}">
                <a16:creationId xmlns:a16="http://schemas.microsoft.com/office/drawing/2014/main" id="{53443E4B-1BB9-4074-9112-A82BC39CC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8676" name="灯片编号占位符 3">
            <a:extLst>
              <a:ext uri="{FF2B5EF4-FFF2-40B4-BE49-F238E27FC236}">
                <a16:creationId xmlns:a16="http://schemas.microsoft.com/office/drawing/2014/main" id="{83AD99E9-48AA-4B14-84FE-468D2BA58E71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42B55DF4-D189-482E-A5BD-762A43E1C4F8}" type="slidenum">
              <a:rPr lang="zh-CN" altLang="en-US" sz="1200">
                <a:latin typeface="Times New Roman" panose="02020603050405020304" pitchFamily="18" charset="0"/>
                <a:cs typeface="HY견고딕"/>
              </a:rPr>
              <a:pPr algn="r" eaLnBrk="1" hangingPunct="1"/>
              <a:t>39</a:t>
            </a:fld>
            <a:endParaRPr lang="en-US" altLang="zh-CN" sz="1200">
              <a:latin typeface="Times New Roman" panose="02020603050405020304" pitchFamily="18" charset="0"/>
              <a:cs typeface="HY견고딕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7ABB97DE-7AD2-490C-82E3-DEB2A70CE2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069B1662-0591-4055-9518-CEEBCDFB03D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莫里斯</a:t>
            </a:r>
            <a:r>
              <a:rPr lang="en-US" altLang="zh-CN" dirty="0"/>
              <a:t>•</a:t>
            </a:r>
            <a:r>
              <a:rPr lang="zh-CN" altLang="en-US" dirty="0"/>
              <a:t>威尔金斯</a:t>
            </a:r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0E630238-EB45-4A5C-A85F-8A417259C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090083-2BA0-4371-89AE-9666DC956AE6}" type="slidenum">
              <a:rPr lang="zh-CN" altLang="en-US" smtClean="0">
                <a:solidFill>
                  <a:schemeClr val="tx2"/>
                </a:solidFill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40</a:t>
            </a:fld>
            <a:endParaRPr lang="zh-CN" altLang="en-U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Chargaff </a:t>
            </a:r>
            <a:r>
              <a:rPr kumimoji="1" lang="zh-CN" altLang="en-US" sz="1200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法则</a:t>
            </a:r>
            <a:r>
              <a:rPr kumimoji="1" lang="en-US" altLang="zh-CN" sz="1200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(1950</a:t>
            </a:r>
            <a:r>
              <a:rPr kumimoji="1" lang="zh-CN" altLang="en-US" sz="1200" dirty="0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年）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8F46DB-6672-44AA-9028-4986CA156035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6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空间位阻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8F46DB-6672-44AA-9028-4986CA156035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253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FBCB410F-E9F0-4157-B7C7-1FA7009C40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4E9FCFD-B791-4085-A917-6CD4A0A769A4}" type="slidenum">
              <a:rPr kumimoji="0" lang="en-US" altLang="zh-CN" sz="1200" smtClean="0">
                <a:latin typeface="Times New Roman" panose="02020603050405020304" pitchFamily="18" charset="0"/>
              </a:rPr>
              <a:pPr/>
              <a:t>47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722D9CE6-560F-4A96-B72F-831B108AF3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D94F7CAA-1FEA-40E8-A82E-3BFF8E6963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838337AB-A6D6-4BA2-881C-74343AE455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2C04B1-4464-4394-9E4A-61F42A795586}" type="slidenum">
              <a:rPr kumimoji="0" lang="en-US" altLang="zh-CN" sz="1200" smtClean="0">
                <a:latin typeface="Times New Roman" panose="02020603050405020304" pitchFamily="18" charset="0"/>
              </a:rPr>
              <a:pPr/>
              <a:t>4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72F7EAB3-8C5D-4270-8E79-1D9F672C54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90C1A4FE-00F4-47AE-8A54-81C0F2489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>
            <a:extLst>
              <a:ext uri="{FF2B5EF4-FFF2-40B4-BE49-F238E27FC236}">
                <a16:creationId xmlns:a16="http://schemas.microsoft.com/office/drawing/2014/main" id="{62F1F08F-57D9-48E7-801A-4F3669AB98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8851" name="备注占位符 2">
            <a:extLst>
              <a:ext uri="{FF2B5EF4-FFF2-40B4-BE49-F238E27FC236}">
                <a16:creationId xmlns:a16="http://schemas.microsoft.com/office/drawing/2014/main" id="{4577F93C-8E9D-4786-9434-A81F2AA92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269875" indent="-269875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8852" name="灯片编号占位符 3">
            <a:extLst>
              <a:ext uri="{FF2B5EF4-FFF2-40B4-BE49-F238E27FC236}">
                <a16:creationId xmlns:a16="http://schemas.microsoft.com/office/drawing/2014/main" id="{70BADDC7-3406-40AB-9BCB-550BC5D5EDB2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99BFD9FD-07B0-49A8-94F0-6280076DB4EC}" type="slidenum">
              <a:rPr lang="zh-CN" altLang="en-US" sz="1200" b="1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rPr>
              <a:pPr algn="r"/>
              <a:t>49</a:t>
            </a:fld>
            <a:endParaRPr lang="en-US" altLang="zh-CN" sz="1200" b="1">
              <a:solidFill>
                <a:schemeClr val="tx2"/>
              </a:solidFill>
              <a:latin typeface="Verdana" panose="020B0604030504040204" pitchFamily="34" charset="0"/>
              <a:ea typeface="HY견고딕"/>
              <a:cs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538052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>
            <a:extLst>
              <a:ext uri="{FF2B5EF4-FFF2-40B4-BE49-F238E27FC236}">
                <a16:creationId xmlns:a16="http://schemas.microsoft.com/office/drawing/2014/main" id="{8C8198F0-47F9-42CB-ADF1-3A572C3500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备注占位符 2">
            <a:extLst>
              <a:ext uri="{FF2B5EF4-FFF2-40B4-BE49-F238E27FC236}">
                <a16:creationId xmlns:a16="http://schemas.microsoft.com/office/drawing/2014/main" id="{D20F40E0-FD77-4B24-950D-1AF98717D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269875" indent="-269875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0900" name="灯片编号占位符 3">
            <a:extLst>
              <a:ext uri="{FF2B5EF4-FFF2-40B4-BE49-F238E27FC236}">
                <a16:creationId xmlns:a16="http://schemas.microsoft.com/office/drawing/2014/main" id="{DF13BDE4-6798-4624-A7F7-047427472DB0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CBB7AFFD-285A-4EC4-81B0-5B2122A7C28A}" type="slidenum">
              <a:rPr lang="zh-CN" altLang="en-US" sz="1200" b="1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rPr>
              <a:pPr algn="r"/>
              <a:t>50</a:t>
            </a:fld>
            <a:endParaRPr lang="en-US" altLang="zh-CN" sz="1200" b="1">
              <a:solidFill>
                <a:schemeClr val="tx2"/>
              </a:solidFill>
              <a:latin typeface="Verdana" panose="020B0604030504040204" pitchFamily="34" charset="0"/>
              <a:ea typeface="HY견고딕"/>
              <a:cs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5056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E5549D93-F163-4115-AFC0-54AAFBB6B2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3E1EB9-9F5B-42FE-8F6C-6BDE50BEE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9875" indent="-269875" algn="just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ea typeface="华文楷体" pitchFamily="2" charset="-122"/>
              </a:rPr>
              <a:t>两条多聚核苷酸链在空间的走向呈</a:t>
            </a:r>
            <a:r>
              <a:rPr lang="zh-CN" altLang="en-US" b="1" dirty="0">
                <a:solidFill>
                  <a:srgbClr val="CC0099"/>
                </a:solidFill>
                <a:latin typeface="Times New Roman" pitchFamily="18" charset="0"/>
                <a:ea typeface="华文楷体" pitchFamily="2" charset="-122"/>
              </a:rPr>
              <a:t>反向平行</a:t>
            </a:r>
            <a:r>
              <a:rPr lang="en-US" altLang="zh-CN" b="1" dirty="0">
                <a:solidFill>
                  <a:srgbClr val="CC0099"/>
                </a:solidFill>
                <a:latin typeface="Times New Roman" pitchFamily="18" charset="0"/>
                <a:ea typeface="华文楷体" pitchFamily="2" charset="-122"/>
              </a:rPr>
              <a:t>(anti-parallel)</a:t>
            </a:r>
            <a:r>
              <a:rPr lang="zh-CN" altLang="en-US" b="1" dirty="0">
                <a:latin typeface="Times New Roman" pitchFamily="18" charset="0"/>
                <a:ea typeface="华文楷体" pitchFamily="2" charset="-122"/>
              </a:rPr>
              <a:t>。</a:t>
            </a: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ea typeface="华文楷体" pitchFamily="2" charset="-122"/>
              </a:rPr>
              <a:t>两条链围绕着同一个螺旋轴形成</a:t>
            </a:r>
            <a:r>
              <a:rPr lang="zh-CN" altLang="en-US" b="1" dirty="0">
                <a:solidFill>
                  <a:srgbClr val="CC0099"/>
                </a:solidFill>
                <a:latin typeface="Times New Roman" pitchFamily="18" charset="0"/>
                <a:ea typeface="华文楷体" pitchFamily="2" charset="-122"/>
              </a:rPr>
              <a:t>右手螺旋</a:t>
            </a:r>
            <a:r>
              <a:rPr lang="en-US" altLang="zh-CN" b="1" dirty="0">
                <a:solidFill>
                  <a:srgbClr val="CC0099"/>
                </a:solidFill>
                <a:latin typeface="Times New Roman" pitchFamily="18" charset="0"/>
                <a:ea typeface="华文楷体" pitchFamily="2" charset="-122"/>
              </a:rPr>
              <a:t>(right-handed)</a:t>
            </a: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ea typeface="华文楷体" pitchFamily="2" charset="-122"/>
              </a:rPr>
              <a:t>的结构。双螺旋结构的直径为</a:t>
            </a:r>
            <a:r>
              <a:rPr lang="en-US" altLang="zh-CN" b="1" dirty="0">
                <a:solidFill>
                  <a:srgbClr val="000099"/>
                </a:solidFill>
                <a:latin typeface="Times New Roman" pitchFamily="18" charset="0"/>
                <a:ea typeface="华文楷体" pitchFamily="2" charset="-122"/>
              </a:rPr>
              <a:t>2nm</a:t>
            </a: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ea typeface="华文楷体" pitchFamily="2" charset="-122"/>
              </a:rPr>
              <a:t>，螺距为</a:t>
            </a:r>
            <a:r>
              <a:rPr lang="en-US" altLang="zh-CN" b="1" dirty="0">
                <a:solidFill>
                  <a:srgbClr val="000099"/>
                </a:solidFill>
                <a:latin typeface="Times New Roman" pitchFamily="18" charset="0"/>
                <a:ea typeface="华文楷体" pitchFamily="2" charset="-122"/>
              </a:rPr>
              <a:t>3.4nm</a:t>
            </a: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ea typeface="华文楷体" pitchFamily="2" charset="-122"/>
              </a:rPr>
              <a:t>。</a:t>
            </a:r>
          </a:p>
          <a:p>
            <a:pPr marL="269875" indent="-269875" algn="just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ea typeface="华文楷体" pitchFamily="2" charset="-122"/>
              </a:rPr>
              <a:t>脱氧核糖和磷酸基团组成的亲水性骨架位于双螺旋结构的</a:t>
            </a:r>
            <a:r>
              <a:rPr lang="zh-CN" altLang="en-US" b="1" dirty="0">
                <a:solidFill>
                  <a:srgbClr val="CC0099"/>
                </a:solidFill>
                <a:latin typeface="Times New Roman" pitchFamily="18" charset="0"/>
                <a:ea typeface="华文楷体" pitchFamily="2" charset="-122"/>
              </a:rPr>
              <a:t>外侧</a:t>
            </a: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ea typeface="华文楷体" pitchFamily="2" charset="-122"/>
              </a:rPr>
              <a:t>，疏水的碱基位于</a:t>
            </a:r>
            <a:r>
              <a:rPr lang="zh-CN" altLang="en-US" b="1" dirty="0">
                <a:solidFill>
                  <a:srgbClr val="CC0099"/>
                </a:solidFill>
                <a:latin typeface="Times New Roman" pitchFamily="18" charset="0"/>
                <a:ea typeface="华文楷体" pitchFamily="2" charset="-122"/>
              </a:rPr>
              <a:t>内侧</a:t>
            </a:r>
            <a:r>
              <a:rPr lang="zh-CN" altLang="en-US" b="1" dirty="0">
                <a:latin typeface="Times New Roman" pitchFamily="18" charset="0"/>
                <a:ea typeface="华文楷体" pitchFamily="2" charset="-122"/>
              </a:rPr>
              <a:t>。</a:t>
            </a:r>
          </a:p>
          <a:p>
            <a:pPr marL="269875" indent="-269875" algn="just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ea typeface="华文楷体" pitchFamily="2" charset="-122"/>
              </a:rPr>
              <a:t>双螺旋结构的表面形成了一个</a:t>
            </a:r>
            <a:r>
              <a:rPr lang="zh-CN" altLang="en-US" b="1" dirty="0">
                <a:solidFill>
                  <a:srgbClr val="CC0099"/>
                </a:solidFill>
                <a:latin typeface="Times New Roman" pitchFamily="18" charset="0"/>
                <a:ea typeface="华文楷体" pitchFamily="2" charset="-122"/>
              </a:rPr>
              <a:t>大沟</a:t>
            </a:r>
            <a:r>
              <a:rPr lang="en-US" altLang="zh-CN" b="1" dirty="0">
                <a:solidFill>
                  <a:srgbClr val="CC0099"/>
                </a:solidFill>
                <a:latin typeface="Times New Roman" pitchFamily="18" charset="0"/>
                <a:ea typeface="华文楷体" pitchFamily="2" charset="-122"/>
              </a:rPr>
              <a:t>(major groove)</a:t>
            </a: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ea typeface="华文楷体" pitchFamily="2" charset="-122"/>
              </a:rPr>
              <a:t>和一个</a:t>
            </a:r>
            <a:r>
              <a:rPr lang="zh-CN" altLang="en-US" b="1" dirty="0">
                <a:solidFill>
                  <a:srgbClr val="CC0099"/>
                </a:solidFill>
                <a:latin typeface="Times New Roman" pitchFamily="18" charset="0"/>
                <a:ea typeface="华文楷体" pitchFamily="2" charset="-122"/>
              </a:rPr>
              <a:t>小沟</a:t>
            </a:r>
            <a:r>
              <a:rPr lang="en-US" altLang="zh-CN" b="1" dirty="0">
                <a:solidFill>
                  <a:srgbClr val="CC0099"/>
                </a:solidFill>
                <a:latin typeface="Times New Roman" pitchFamily="18" charset="0"/>
                <a:ea typeface="华文楷体" pitchFamily="2" charset="-122"/>
              </a:rPr>
              <a:t>(minor groove)</a:t>
            </a:r>
            <a:r>
              <a:rPr lang="zh-CN" altLang="en-US" b="1" dirty="0">
                <a:latin typeface="Times New Roman" pitchFamily="18" charset="0"/>
                <a:ea typeface="华文楷体" pitchFamily="2" charset="-122"/>
              </a:rPr>
              <a:t>。  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40964" name="灯片编号占位符 3">
            <a:extLst>
              <a:ext uri="{FF2B5EF4-FFF2-40B4-BE49-F238E27FC236}">
                <a16:creationId xmlns:a16="http://schemas.microsoft.com/office/drawing/2014/main" id="{0B5F93D9-F407-415C-9B41-D5C1B6662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8AD818-D49A-4EDA-819D-44FD3D969D30}" type="slidenum">
              <a:rPr lang="zh-CN" altLang="en-US" smtClean="0">
                <a:solidFill>
                  <a:schemeClr val="tx2"/>
                </a:solidFill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51</a:t>
            </a:fld>
            <a:endParaRPr lang="zh-CN" altLang="en-U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5EDD6B0-7C38-4B66-AF93-E2F91D64B0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959CE7F-668C-4BD9-B5F9-903E6915C394}" type="slidenum">
              <a:rPr kumimoji="0" lang="en-US" altLang="zh-CN" sz="1200" smtClean="0">
                <a:latin typeface="Times New Roman" panose="02020603050405020304" pitchFamily="18" charset="0"/>
              </a:rPr>
              <a:pPr/>
              <a:t>57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B7925A1D-E41F-486D-A7DE-25F42CF91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9738497-4DAC-4374-88E9-B31FA3252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82FC6302-32EE-44DD-B27C-02BD429B17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8B60CC-F720-44D1-B48C-C6EE86EC79E5}" type="slidenum">
              <a:rPr lang="en-US" altLang="zh-CN" smtClean="0">
                <a:solidFill>
                  <a:schemeClr val="tx2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zh-CN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C04A2F40-5043-48C2-8996-EB113EB99F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6B7BE9B4-9CA1-484A-8062-A1DE3ED3A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B1774F32-C5F7-45A2-A0C0-87C5A165B2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fld id="{0BD6119E-6F22-4B9B-905A-AE262B427F74}" type="slidenum"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pPr/>
              <a:t>63</a:t>
            </a:fld>
            <a:endParaRPr lang="en-US" altLang="zh-CN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D3A1E95C-96AE-4193-B8F5-E80E20250E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D0CD2A7-E4F1-4CF8-9E4A-C28BA95C15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大肠杆菌长度</a:t>
            </a:r>
            <a:r>
              <a:rPr lang="en-US" altLang="zh-CN" dirty="0">
                <a:latin typeface="Arial" panose="020B0604020202020204" pitchFamily="34" charset="0"/>
              </a:rPr>
              <a:t>1um</a:t>
            </a:r>
            <a:r>
              <a:rPr lang="zh-CN" altLang="en-US" dirty="0">
                <a:latin typeface="Arial" panose="020B0604020202020204" pitchFamily="34" charset="0"/>
              </a:rPr>
              <a:t>，其</a:t>
            </a:r>
            <a:r>
              <a:rPr lang="en-US" altLang="zh-CN" dirty="0">
                <a:latin typeface="Arial" panose="020B0604020202020204" pitchFamily="34" charset="0"/>
              </a:rPr>
              <a:t>DNA</a:t>
            </a:r>
            <a:r>
              <a:rPr lang="zh-CN" altLang="en-US" dirty="0">
                <a:latin typeface="Arial" panose="020B0604020202020204" pitchFamily="34" charset="0"/>
              </a:rPr>
              <a:t>的长度达到</a:t>
            </a:r>
            <a:r>
              <a:rPr lang="en-US" altLang="zh-CN" dirty="0">
                <a:latin typeface="Arial" panose="020B0604020202020204" pitchFamily="34" charset="0"/>
              </a:rPr>
              <a:t>1300um</a:t>
            </a:r>
            <a:r>
              <a:rPr lang="zh-CN" altLang="en-US" dirty="0">
                <a:latin typeface="Arial" panose="020B0604020202020204" pitchFamily="34" charset="0"/>
              </a:rPr>
              <a:t>；人的细胞直径大约</a:t>
            </a:r>
            <a:r>
              <a:rPr lang="en-US" altLang="zh-CN" dirty="0">
                <a:latin typeface="Arial" panose="020B0604020202020204" pitchFamily="34" charset="0"/>
              </a:rPr>
              <a:t>10um</a:t>
            </a:r>
            <a:r>
              <a:rPr lang="zh-CN" altLang="en-US" dirty="0">
                <a:latin typeface="Arial" panose="020B0604020202020204" pitchFamily="34" charset="0"/>
              </a:rPr>
              <a:t>，人基因组</a:t>
            </a:r>
            <a:r>
              <a:rPr lang="en-US" altLang="zh-CN" dirty="0">
                <a:latin typeface="Arial" panose="020B0604020202020204" pitchFamily="34" charset="0"/>
              </a:rPr>
              <a:t>DNA</a:t>
            </a:r>
            <a:r>
              <a:rPr lang="zh-CN" altLang="en-US" dirty="0">
                <a:latin typeface="Arial" panose="020B0604020202020204" pitchFamily="34" charset="0"/>
              </a:rPr>
              <a:t>的长度达到了</a:t>
            </a:r>
            <a:r>
              <a:rPr lang="en-US" altLang="zh-CN" dirty="0">
                <a:latin typeface="Arial" panose="020B0604020202020204" pitchFamily="34" charset="0"/>
              </a:rPr>
              <a:t>1.8</a:t>
            </a:r>
            <a:r>
              <a:rPr lang="zh-CN" altLang="en-US" dirty="0">
                <a:latin typeface="Arial" panose="020B0604020202020204" pitchFamily="34" charset="0"/>
              </a:rPr>
              <a:t>米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AECB570D-DD93-4058-A414-2926382666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fld id="{0EDEAC28-E4A9-43F3-A6A2-36125592AEBD}" type="slidenum"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pPr/>
              <a:t>64</a:t>
            </a:fld>
            <a:endParaRPr lang="en-US" altLang="zh-CN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980639C7-15F9-4768-B439-7D675CC5BA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7F01895-03D4-4B65-A44C-AA347D48A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EDB9203-252D-43AB-80BB-EBE8C56E0F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fld id="{5D01D8C5-9184-456A-B858-AD9DA11C0C49}" type="slidenum"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pPr/>
              <a:t>65</a:t>
            </a:fld>
            <a:endParaRPr lang="en-US" altLang="zh-CN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D706DDE-111D-447E-A64F-AC74ACB2C4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626DC573-B526-42C5-B0B5-D6B809E143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>
            <a:extLst>
              <a:ext uri="{FF2B5EF4-FFF2-40B4-BE49-F238E27FC236}">
                <a16:creationId xmlns:a16="http://schemas.microsoft.com/office/drawing/2014/main" id="{51715AE8-6CB1-4FF6-B951-5728E9A2C28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备注占位符 2">
            <a:extLst>
              <a:ext uri="{FF2B5EF4-FFF2-40B4-BE49-F238E27FC236}">
                <a16:creationId xmlns:a16="http://schemas.microsoft.com/office/drawing/2014/main" id="{FB65A6F7-C124-4EFB-A0C2-487949235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52228" name="灯片编号占位符 3">
            <a:extLst>
              <a:ext uri="{FF2B5EF4-FFF2-40B4-BE49-F238E27FC236}">
                <a16:creationId xmlns:a16="http://schemas.microsoft.com/office/drawing/2014/main" id="{1F376709-B796-49F0-B197-93AA3CFF4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2E2FB79-4861-4B24-AC04-A0F36E76F1F0}" type="slidenum">
              <a:rPr lang="en-US" altLang="zh-CN" sz="1300"/>
              <a:pPr>
                <a:spcBef>
                  <a:spcPct val="0"/>
                </a:spcBef>
              </a:pPr>
              <a:t>66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>
            <a:extLst>
              <a:ext uri="{FF2B5EF4-FFF2-40B4-BE49-F238E27FC236}">
                <a16:creationId xmlns:a16="http://schemas.microsoft.com/office/drawing/2014/main" id="{B685AAF3-1CCE-448F-8E02-8A63AF67E0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>
            <a:extLst>
              <a:ext uri="{FF2B5EF4-FFF2-40B4-BE49-F238E27FC236}">
                <a16:creationId xmlns:a16="http://schemas.microsoft.com/office/drawing/2014/main" id="{AEDFB0C9-B0F0-4F38-981A-72F48CC3C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54276" name="灯片编号占位符 3">
            <a:extLst>
              <a:ext uri="{FF2B5EF4-FFF2-40B4-BE49-F238E27FC236}">
                <a16:creationId xmlns:a16="http://schemas.microsoft.com/office/drawing/2014/main" id="{22876968-6F48-4760-BF7C-4BC825980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DB08975-4FF9-451C-A5EC-1AB3C9A346CB}" type="slidenum">
              <a:rPr lang="en-US" altLang="zh-CN" sz="1300"/>
              <a:pPr>
                <a:spcBef>
                  <a:spcPct val="0"/>
                </a:spcBef>
              </a:pPr>
              <a:t>67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5229214-264D-4CEB-8795-0D72027007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D69E750-D660-4488-A6C4-BCABDA11F497}" type="slidenum">
              <a:rPr kumimoji="0" lang="en-US" altLang="zh-CN" sz="1200" smtClean="0">
                <a:latin typeface="Times New Roman" panose="02020603050405020304" pitchFamily="18" charset="0"/>
              </a:rPr>
              <a:pPr/>
              <a:t>5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B1691A9-397F-45AB-8CD0-8191664C1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C45C59E-C7D9-457F-B633-C1CF38831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F6809780-117C-45A0-90A9-4E464BFEB3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备注占位符 2">
            <a:extLst>
              <a:ext uri="{FF2B5EF4-FFF2-40B4-BE49-F238E27FC236}">
                <a16:creationId xmlns:a16="http://schemas.microsoft.com/office/drawing/2014/main" id="{DE9E277B-57BE-4CD8-B852-B2F85CBAA5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Arial" panose="020B0604020202020204" pitchFamily="34" charset="0"/>
              </a:rPr>
              <a:t>(A) Each of the core</a:t>
            </a:r>
          </a:p>
          <a:p>
            <a:r>
              <a:rPr lang="en-US" altLang="zh-CN">
                <a:latin typeface="Arial" panose="020B0604020202020204" pitchFamily="34" charset="0"/>
              </a:rPr>
              <a:t>histones contains an N-terminal tail, which is subject to several forms of covalent modification, and</a:t>
            </a:r>
          </a:p>
          <a:p>
            <a:r>
              <a:rPr lang="en-US" altLang="zh-CN">
                <a:latin typeface="Arial" panose="020B0604020202020204" pitchFamily="34" charset="0"/>
              </a:rPr>
              <a:t>a histone fold region, as indicated. (B) The structure of the histone fold, which is formed by all four</a:t>
            </a:r>
          </a:p>
          <a:p>
            <a:r>
              <a:rPr lang="en-US" altLang="zh-CN">
                <a:latin typeface="Arial" panose="020B0604020202020204" pitchFamily="34" charset="0"/>
              </a:rPr>
              <a:t>of the core histones. (C) Histones 2A and 2B form a dimer through an interaction known as the</a:t>
            </a:r>
          </a:p>
          <a:p>
            <a:r>
              <a:rPr lang="en-US" altLang="zh-CN">
                <a:latin typeface="Arial" panose="020B0604020202020204" pitchFamily="34" charset="0"/>
              </a:rPr>
              <a:t>“handshake.” Histones H3 and H4 form a dimer through the same type of interaction. (D) The final</a:t>
            </a:r>
          </a:p>
          <a:p>
            <a:r>
              <a:rPr lang="en-US" altLang="zh-CN">
                <a:latin typeface="Arial" panose="020B0604020202020204" pitchFamily="34" charset="0"/>
              </a:rPr>
              <a:t>histone octamer on DNA. Note that all eight N-terminal tails of the histones protrude from the discshaped</a:t>
            </a:r>
          </a:p>
          <a:p>
            <a:r>
              <a:rPr lang="en-US" altLang="zh-CN">
                <a:latin typeface="Arial" panose="020B0604020202020204" pitchFamily="34" charset="0"/>
              </a:rPr>
              <a:t>core structure. Their conformations are highly flexible, and they serve as binding sites for</a:t>
            </a:r>
          </a:p>
          <a:p>
            <a:r>
              <a:rPr lang="en-US" altLang="zh-CN">
                <a:latin typeface="Arial" panose="020B0604020202020204" pitchFamily="34" charset="0"/>
              </a:rPr>
              <a:t>sets of other proteins.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EE51E26D-7D28-45A9-8CE5-5B7AE238E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fld id="{4B32C054-D23F-46F0-9CAE-8ED3E3018952}" type="slidenum">
              <a:rPr lang="en-US" altLang="zh-CN">
                <a:latin typeface="Times New Roman" panose="02020603050405020304" pitchFamily="18" charset="0"/>
              </a:rPr>
              <a:pPr/>
              <a:t>68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3DDA7A2B-1378-46C8-B957-EE08C7619C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fld id="{CAD3D404-EC42-4D76-BCF5-D22EA78BEE43}" type="slidenum"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pPr/>
              <a:t>69</a:t>
            </a:fld>
            <a:endParaRPr lang="en-US" altLang="zh-CN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4E36C991-3509-492C-9373-413F3C5C34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34BDF83-4E15-4860-B345-CBAED9463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>
            <a:extLst>
              <a:ext uri="{FF2B5EF4-FFF2-40B4-BE49-F238E27FC236}">
                <a16:creationId xmlns:a16="http://schemas.microsoft.com/office/drawing/2014/main" id="{8E726128-A976-461A-A36F-0F39C6BEB1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备注占位符 2">
            <a:extLst>
              <a:ext uri="{FF2B5EF4-FFF2-40B4-BE49-F238E27FC236}">
                <a16:creationId xmlns:a16="http://schemas.microsoft.com/office/drawing/2014/main" id="{43C48249-9D8E-4CEE-89CE-4D5C5A9C2E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428" name="灯片编号占位符 3">
            <a:extLst>
              <a:ext uri="{FF2B5EF4-FFF2-40B4-BE49-F238E27FC236}">
                <a16:creationId xmlns:a16="http://schemas.microsoft.com/office/drawing/2014/main" id="{B3407ADD-EAFC-4AE1-8361-F67C062FAA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fld id="{0418CEFD-BA18-4800-BE2E-E57E18F2B629}" type="slidenum">
              <a:rPr lang="zh-CN" altLang="en-US">
                <a:latin typeface="等线" panose="02010600030101010101" pitchFamily="2" charset="-122"/>
              </a:rPr>
              <a:pPr/>
              <a:t>70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995168F8-E6C4-4265-AC08-17B7DF475A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fld id="{B2FB11FE-B1A6-4363-8CD6-20F385057BD2}" type="slidenum"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pPr/>
              <a:t>74</a:t>
            </a:fld>
            <a:endParaRPr lang="en-US" altLang="zh-CN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822A2625-06DB-4D27-B361-4C8626124B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95E76C92-2981-4185-A920-0194D9695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0AE54EBA-EAD9-4B2F-95A1-5B8C4A0DB4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fld id="{8AC34879-D143-4E62-A452-5F5BEE4B14F2}" type="slidenum">
              <a:rPr lang="en-US" altLang="zh-CN">
                <a:latin typeface="Times New Roman" panose="02020603050405020304" pitchFamily="18" charset="0"/>
                <a:cs typeface="Arial" panose="020B0604020202020204" pitchFamily="34" charset="0"/>
              </a:rPr>
              <a:pPr/>
              <a:t>78</a:t>
            </a:fld>
            <a:endParaRPr lang="en-US" altLang="zh-CN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A8CA3A46-FAB9-4B2C-9BA0-AA1A01DF4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F7B7069E-5E88-486E-8D2D-198371904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>
            <a:extLst>
              <a:ext uri="{FF2B5EF4-FFF2-40B4-BE49-F238E27FC236}">
                <a16:creationId xmlns:a16="http://schemas.microsoft.com/office/drawing/2014/main" id="{19B6E39D-F331-4E69-9831-D063E08366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>
            <a:extLst>
              <a:ext uri="{FF2B5EF4-FFF2-40B4-BE49-F238E27FC236}">
                <a16:creationId xmlns:a16="http://schemas.microsoft.com/office/drawing/2014/main" id="{72A7BA2C-792F-44D0-B9E5-B5C05198CA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人类基因组全长</a:t>
            </a:r>
            <a:r>
              <a:rPr lang="en-US" altLang="zh-CN" dirty="0"/>
              <a:t>30</a:t>
            </a:r>
            <a:r>
              <a:rPr lang="zh-CN" altLang="en-US" dirty="0"/>
              <a:t>亿个碱基对，其中一部分的碱基对组成了大约</a:t>
            </a:r>
            <a:r>
              <a:rPr lang="en-US" altLang="zh-CN" dirty="0"/>
              <a:t>20000</a:t>
            </a:r>
            <a:r>
              <a:rPr lang="zh-CN" altLang="en-US" dirty="0"/>
              <a:t>到</a:t>
            </a:r>
            <a:r>
              <a:rPr lang="en-US" altLang="zh-CN" dirty="0"/>
              <a:t>25000</a:t>
            </a:r>
            <a:r>
              <a:rPr lang="zh-CN" altLang="en-US" dirty="0"/>
              <a:t>个基因。外显子，也就是能够制造蛋白质的编码序列，只占总长度的</a:t>
            </a:r>
            <a:r>
              <a:rPr lang="en-US" altLang="zh-CN" dirty="0"/>
              <a:t>1.5%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真核生物与原核生物基因组的区别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、原核生物基因组很小，一般只有一条染色体；而真核生物基因组结构庞大。</a:t>
            </a:r>
            <a:br>
              <a:rPr lang="zh-CN" altLang="en-US" dirty="0"/>
            </a:br>
            <a:r>
              <a:rPr lang="en-US" altLang="zh-CN" dirty="0"/>
              <a:t>2</a:t>
            </a:r>
            <a:r>
              <a:rPr lang="zh-CN" altLang="en-US" dirty="0"/>
              <a:t>、原核</a:t>
            </a:r>
            <a:r>
              <a:rPr lang="en-US" altLang="zh-CN" dirty="0"/>
              <a:t>DNA</a:t>
            </a:r>
            <a:r>
              <a:rPr lang="zh-CN" altLang="en-US" dirty="0"/>
              <a:t>分子的绝大部分是用来编码蛋白质的，只有非常小的一部分不转录，这与真核</a:t>
            </a:r>
            <a:r>
              <a:rPr lang="en-US" altLang="zh-CN" dirty="0"/>
              <a:t>DNA</a:t>
            </a:r>
            <a:r>
              <a:rPr lang="zh-CN" altLang="en-US" dirty="0"/>
              <a:t>的冗余现象不同。</a:t>
            </a:r>
            <a:br>
              <a:rPr lang="zh-CN" altLang="en-US" dirty="0"/>
            </a:br>
            <a:r>
              <a:rPr lang="en-US" altLang="zh-CN" dirty="0"/>
              <a:t>3</a:t>
            </a:r>
            <a:r>
              <a:rPr lang="zh-CN" altLang="en-US" dirty="0"/>
              <a:t>、原核生物</a:t>
            </a:r>
            <a:r>
              <a:rPr lang="en-US" altLang="zh-CN" dirty="0"/>
              <a:t>DNA</a:t>
            </a:r>
            <a:r>
              <a:rPr lang="zh-CN" altLang="en-US" dirty="0"/>
              <a:t>序列中功能相关的</a:t>
            </a:r>
            <a:r>
              <a:rPr lang="en-US" altLang="zh-CN" dirty="0"/>
              <a:t>RNA</a:t>
            </a:r>
            <a:r>
              <a:rPr lang="zh-CN" altLang="en-US" dirty="0"/>
              <a:t>和蛋白质基因，往往丛集在基因组的一个或几个特定部位，形成功能单位或转录单位，它们可被一起转录为还有多个</a:t>
            </a:r>
            <a:r>
              <a:rPr lang="en-US" altLang="zh-CN" dirty="0"/>
              <a:t>mRNA</a:t>
            </a:r>
            <a:r>
              <a:rPr lang="zh-CN" altLang="en-US" dirty="0"/>
              <a:t>的分子，叫</a:t>
            </a:r>
            <a:r>
              <a:rPr lang="zh-CN" altLang="en-US" dirty="0">
                <a:hlinkClick r:id="rId3"/>
              </a:rPr>
              <a:t>多顺反子</a:t>
            </a:r>
            <a:r>
              <a:rPr lang="en-US" altLang="zh-CN" dirty="0"/>
              <a:t>mRNA</a:t>
            </a:r>
            <a:r>
              <a:rPr lang="zh-CN" altLang="en-US" dirty="0"/>
              <a:t>，而真核生物中没有这种结构，只有</a:t>
            </a:r>
            <a:r>
              <a:rPr lang="zh-CN" altLang="en-US" dirty="0">
                <a:hlinkClick r:id="rId4"/>
              </a:rPr>
              <a:t>单顺反子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dirty="0"/>
              <a:t>4</a:t>
            </a:r>
            <a:r>
              <a:rPr lang="zh-CN" altLang="en-US" dirty="0"/>
              <a:t>、原核生物基因组中还有</a:t>
            </a:r>
            <a:r>
              <a:rPr lang="zh-CN" altLang="en-US" dirty="0">
                <a:hlinkClick r:id="rId5"/>
              </a:rPr>
              <a:t>重叠基因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dirty="0"/>
              <a:t>5</a:t>
            </a:r>
            <a:r>
              <a:rPr lang="zh-CN" altLang="en-US" dirty="0"/>
              <a:t>、真核生物基因组含有大量</a:t>
            </a:r>
            <a:r>
              <a:rPr lang="zh-CN" altLang="en-US" dirty="0">
                <a:hlinkClick r:id="rId6"/>
              </a:rPr>
              <a:t>重复序列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dirty="0"/>
              <a:t>6</a:t>
            </a:r>
            <a:r>
              <a:rPr lang="zh-CN" altLang="en-US" dirty="0"/>
              <a:t>、真核生物基因不连续，有</a:t>
            </a:r>
            <a:r>
              <a:rPr lang="zh-CN" altLang="en-US" dirty="0">
                <a:hlinkClick r:id="rId7"/>
              </a:rPr>
              <a:t>内含子</a:t>
            </a:r>
            <a:r>
              <a:rPr lang="zh-CN" altLang="en-US" dirty="0"/>
              <a:t>、</a:t>
            </a:r>
            <a:r>
              <a:rPr lang="zh-CN" altLang="en-US" dirty="0">
                <a:hlinkClick r:id="rId8"/>
              </a:rPr>
              <a:t>外显子</a:t>
            </a:r>
            <a:r>
              <a:rPr lang="zh-CN" altLang="en-US" dirty="0"/>
              <a:t>；原核生物则没有。</a:t>
            </a:r>
          </a:p>
        </p:txBody>
      </p:sp>
      <p:sp>
        <p:nvSpPr>
          <p:cNvPr id="66564" name="灯片编号占位符 3">
            <a:extLst>
              <a:ext uri="{FF2B5EF4-FFF2-40B4-BE49-F238E27FC236}">
                <a16:creationId xmlns:a16="http://schemas.microsoft.com/office/drawing/2014/main" id="{ED3835DB-0D44-4A78-B63F-7AA698F4A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FD8F2D-4CF3-4464-B18A-3C5B81646EF1}" type="slidenum">
              <a:rPr lang="zh-CN" altLang="en-US" smtClean="0">
                <a:solidFill>
                  <a:schemeClr val="tx2"/>
                </a:solidFill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94</a:t>
            </a:fld>
            <a:endParaRPr lang="zh-CN" altLang="en-US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E7A8AB55-6CA3-4E52-961A-78A6B918A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A1755E-4CB8-45E6-9DB4-AD5A9EC47EA2}" type="slidenum">
              <a:rPr kumimoji="0" lang="en-US" altLang="zh-CN" sz="1200" smtClean="0">
                <a:latin typeface="Times New Roman" panose="02020603050405020304" pitchFamily="18" charset="0"/>
              </a:rPr>
              <a:pPr/>
              <a:t>6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09138283-222C-492A-B7E7-4DE3009D4A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D4010339-DE20-4B8C-8EDA-B05C85C8E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E7A8AB55-6CA3-4E52-961A-78A6B918A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A1755E-4CB8-45E6-9DB4-AD5A9EC47EA2}" type="slidenum">
              <a:rPr kumimoji="0" lang="en-US" altLang="zh-CN" sz="1200" smtClean="0">
                <a:latin typeface="Times New Roman" panose="02020603050405020304" pitchFamily="18" charset="0"/>
              </a:rPr>
              <a:pPr/>
              <a:t>7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09138283-222C-492A-B7E7-4DE3009D4A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D4010339-DE20-4B8C-8EDA-B05C85C8E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包括菌种的选育、培养基的配制、灭菌、扩大培养和接种、发酵过程和产品的分离提纯等方面。</a:t>
            </a:r>
          </a:p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433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E7A8AB55-6CA3-4E52-961A-78A6B918A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A1755E-4CB8-45E6-9DB4-AD5A9EC47EA2}" type="slidenum">
              <a:rPr kumimoji="0" lang="en-US" altLang="zh-CN" sz="1200" smtClean="0">
                <a:latin typeface="Times New Roman" panose="02020603050405020304" pitchFamily="18" charset="0"/>
              </a:rPr>
              <a:pPr/>
              <a:t>8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09138283-222C-492A-B7E7-4DE3009D4A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D4010339-DE20-4B8C-8EDA-B05C85C8E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76950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8F46DB-6672-44AA-9028-4986CA156035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37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</a:rPr>
              <a:t>（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</a:rPr>
              <a:t>1957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</a:rPr>
              <a:t>年由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</a:rPr>
              <a:t>Crick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</a:rPr>
              <a:t>提出，</a:t>
            </a: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</a:rPr>
              <a:t>1970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+mn-ea"/>
              </a:rPr>
              <a:t>年补充了逆转录）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8F46DB-6672-44AA-9028-4986CA156035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06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285D2D4-C188-40E7-AB2B-65639E6079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9600" y="280988"/>
            <a:ext cx="5614988" cy="4211637"/>
          </a:xfrm>
          <a:solidFill>
            <a:srgbClr val="FFFFFF"/>
          </a:solidFill>
          <a:ln w="12700"/>
        </p:spPr>
      </p:sp>
      <p:sp>
        <p:nvSpPr>
          <p:cNvPr id="32771" name="Rectangle 5">
            <a:extLst>
              <a:ext uri="{FF2B5EF4-FFF2-40B4-BE49-F238E27FC236}">
                <a16:creationId xmlns:a16="http://schemas.microsoft.com/office/drawing/2014/main" id="{A671ED0A-0ECE-4313-B8F2-C9EBEF37A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jpeg"/><Relationship Id="rId11" Type="http://schemas.openxmlformats.org/officeDocument/2006/relationships/image" Target="../media/image14.jpeg"/><Relationship Id="rId5" Type="http://schemas.openxmlformats.org/officeDocument/2006/relationships/image" Target="../media/image10.jpeg"/><Relationship Id="rId10" Type="http://schemas.openxmlformats.org/officeDocument/2006/relationships/image" Target="../media/image13.png"/><Relationship Id="rId4" Type="http://schemas.openxmlformats.org/officeDocument/2006/relationships/image" Target="../media/image9.jpeg"/><Relationship Id="rId9" Type="http://schemas.openxmlformats.org/officeDocument/2006/relationships/image" Target="../media/image3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2">
            <a:extLst>
              <a:ext uri="{FF2B5EF4-FFF2-40B4-BE49-F238E27FC236}">
                <a16:creationId xmlns:a16="http://schemas.microsoft.com/office/drawing/2014/main" id="{E33428AA-4728-445C-A080-1E8DFF705BC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105799"/>
            <a:ext cx="9144000" cy="762000"/>
          </a:xfrm>
          <a:prstGeom prst="rect">
            <a:avLst/>
          </a:prstGeom>
          <a:solidFill>
            <a:srgbClr val="89CA64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10" name="Rectangle 271">
            <a:extLst>
              <a:ext uri="{FF2B5EF4-FFF2-40B4-BE49-F238E27FC236}">
                <a16:creationId xmlns:a16="http://schemas.microsoft.com/office/drawing/2014/main" id="{A9F0C3D9-90A2-46DA-9F02-E44BE6491F6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0"/>
            <a:ext cx="9144000" cy="890588"/>
          </a:xfrm>
          <a:prstGeom prst="rect">
            <a:avLst/>
          </a:prstGeom>
          <a:solidFill>
            <a:srgbClr val="D9C215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800" dirty="0"/>
          </a:p>
        </p:txBody>
      </p:sp>
      <p:sp>
        <p:nvSpPr>
          <p:cNvPr id="11" name="Rectangle 281">
            <a:extLst>
              <a:ext uri="{FF2B5EF4-FFF2-40B4-BE49-F238E27FC236}">
                <a16:creationId xmlns:a16="http://schemas.microsoft.com/office/drawing/2014/main" id="{08267189-0F14-49B7-A08A-B49E5D3C14A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360792" y="1028987"/>
            <a:ext cx="2737765" cy="50600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EC7EED6-22FA-4A25-AFAF-10B995FED8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" y="1028988"/>
            <a:ext cx="5359124" cy="492029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C2CCA9C-76D7-4145-9821-D523190FF7FF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85" y="4337683"/>
            <a:ext cx="1728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9853226201446645823668.jpg">
            <a:extLst>
              <a:ext uri="{FF2B5EF4-FFF2-40B4-BE49-F238E27FC236}">
                <a16:creationId xmlns:a16="http://schemas.microsoft.com/office/drawing/2014/main" id="{88096C6E-9216-4E83-A84A-B1A93D6E80D8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637" y="4346086"/>
            <a:ext cx="1764000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图片 9">
            <a:extLst>
              <a:ext uri="{FF2B5EF4-FFF2-40B4-BE49-F238E27FC236}">
                <a16:creationId xmlns:a16="http://schemas.microsoft.com/office/drawing/2014/main" id="{8650943A-9B99-459D-AD25-FC502329E312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9" t="12260" r="6953" b="16786"/>
          <a:stretch>
            <a:fillRect/>
          </a:stretch>
        </p:blipFill>
        <p:spPr bwMode="auto">
          <a:xfrm>
            <a:off x="103239" y="4346086"/>
            <a:ext cx="1765094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F318F6-7D08-421F-BF09-72A0979D5790}"/>
              </a:ext>
            </a:extLst>
          </p:cNvPr>
          <p:cNvPicPr/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8" r="51445" b="34410"/>
          <a:stretch/>
        </p:blipFill>
        <p:spPr bwMode="auto">
          <a:xfrm>
            <a:off x="228664" y="158641"/>
            <a:ext cx="2562821" cy="792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1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D3EBE-A185-4334-A73E-4DAC0EF7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34B93B-8443-46AA-9D4C-A9A70489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FCAA2A-BC99-4A9C-B100-F854CF1A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CFA5C1-902A-4B64-9A02-EF3E234D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3B818F-0C59-4671-8649-A0C3C9F6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5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8C3194-DD10-4F19-A4D6-29AB89CDC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30E2C6-7C78-44E9-A9FA-F91FD775A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61822-DAF7-482B-8295-50FEB4EA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40A7D2-9B8E-4566-AD3D-5BA58C221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BF481-40D9-4704-9F17-5A40F52E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27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7DEB2EF-3CDB-47D8-8DB5-32A85C367E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018093-2FD7-456A-8C54-A4D6E133C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B6B808-E05F-4B96-9645-B692B48488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6F1B245-468E-4985-81FE-DECE90F4EE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499463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5">
            <a:extLst>
              <a:ext uri="{FF2B5EF4-FFF2-40B4-BE49-F238E27FC236}">
                <a16:creationId xmlns:a16="http://schemas.microsoft.com/office/drawing/2014/main" id="{B47D9F1B-CD2A-4057-AB13-FA7BB9487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274478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HY견고딕" pitchFamily="18" charset="-127"/>
              <a:cs typeface="+mn-cs"/>
            </a:endParaRPr>
          </a:p>
        </p:txBody>
      </p:sp>
      <p:sp>
        <p:nvSpPr>
          <p:cNvPr id="5" name="Rectangle 36">
            <a:extLst>
              <a:ext uri="{FF2B5EF4-FFF2-40B4-BE49-F238E27FC236}">
                <a16:creationId xmlns:a16="http://schemas.microsoft.com/office/drawing/2014/main" id="{F4D50D69-E0B2-4C28-8427-B78569C749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4905375"/>
            <a:ext cx="9144000" cy="1952625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HY견고딕" pitchFamily="18" charset="-127"/>
              <a:cs typeface="+mn-cs"/>
            </a:endParaRPr>
          </a:p>
        </p:txBody>
      </p:sp>
      <p:pic>
        <p:nvPicPr>
          <p:cNvPr id="6" name="Picture 128" descr="main">
            <a:extLst>
              <a:ext uri="{FF2B5EF4-FFF2-40B4-BE49-F238E27FC236}">
                <a16:creationId xmlns:a16="http://schemas.microsoft.com/office/drawing/2014/main" id="{9816C3C2-4A9F-4D91-B5BE-A28C3DE2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2744788"/>
            <a:ext cx="9144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>
          <a:xfrm>
            <a:off x="495300" y="1828800"/>
            <a:ext cx="8153400" cy="669925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altLang="ko-KR"/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09700" y="5013325"/>
            <a:ext cx="64008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1931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49530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28234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376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12328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5547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77010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FC41AC42-937E-40F6-A9BF-5B19B0D69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3072" y="64482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83DC-65AC-49EB-A525-8DAEABA95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14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5F07C-6A86-43D3-9656-CECEF502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BC080-910C-406D-B9AD-190637C83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4E637-8C49-4838-8266-3064F72A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E0C9DC-1A67-4A89-9B5E-8C6CFA8C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AE7B19-8BD1-4E59-9845-D7C7E948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799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0928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4023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6600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050" y="44450"/>
            <a:ext cx="2063750" cy="62801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44450"/>
            <a:ext cx="6038850" cy="62801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51309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44450"/>
            <a:ext cx="752475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pPr lv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59425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CB03E-A6E7-472B-AB41-052A425691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711CD-1641-45C3-84A9-E1B3B4208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7A7A2-3D12-48BC-8E8C-BD2936297C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82CC71C-EEC1-4034-827B-C21196B5B6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825720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1D9DB7A-1B4C-43FC-94B1-84A1B7F4F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6D853F8-82F4-4ECF-8E1F-260D1CC2FF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657A381-572F-43F1-A7A4-06F8785EC4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83DEED3-65AD-481E-AC90-53ADC36FA3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919523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30759AC-7967-4218-A796-D25DEC26AF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D4EE450-80DC-411F-B504-F70A2286F2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BDF143A-2CC2-4D3C-989C-3EC7E3C0DF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18B63EF-9D63-43AC-A10E-D70E7933D1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666589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9E0226-45FC-4382-9D33-5C19830AB5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09381A4-98F7-4DB4-AADC-E4C6949AF0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703C75-3325-4977-9E44-02986A07CC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4FB3057-F183-42AC-9742-79CA72D8E2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681294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5">
            <a:extLst>
              <a:ext uri="{FF2B5EF4-FFF2-40B4-BE49-F238E27FC236}">
                <a16:creationId xmlns:a16="http://schemas.microsoft.com/office/drawing/2014/main" id="{B47D9F1B-CD2A-4057-AB13-FA7BB9487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274478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HY견고딕" pitchFamily="18" charset="-127"/>
              <a:cs typeface="+mn-cs"/>
            </a:endParaRPr>
          </a:p>
        </p:txBody>
      </p:sp>
      <p:sp>
        <p:nvSpPr>
          <p:cNvPr id="5" name="Rectangle 36">
            <a:extLst>
              <a:ext uri="{FF2B5EF4-FFF2-40B4-BE49-F238E27FC236}">
                <a16:creationId xmlns:a16="http://schemas.microsoft.com/office/drawing/2014/main" id="{F4D50D69-E0B2-4C28-8427-B78569C749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4905375"/>
            <a:ext cx="9144000" cy="1952625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HY견고딕" pitchFamily="18" charset="-127"/>
              <a:cs typeface="+mn-cs"/>
            </a:endParaRPr>
          </a:p>
        </p:txBody>
      </p:sp>
      <p:pic>
        <p:nvPicPr>
          <p:cNvPr id="6" name="Picture 128" descr="main">
            <a:extLst>
              <a:ext uri="{FF2B5EF4-FFF2-40B4-BE49-F238E27FC236}">
                <a16:creationId xmlns:a16="http://schemas.microsoft.com/office/drawing/2014/main" id="{9816C3C2-4A9F-4D91-B5BE-A28C3DE2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2744788"/>
            <a:ext cx="9144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>
          <a:xfrm>
            <a:off x="495300" y="1828800"/>
            <a:ext cx="8153400" cy="669925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altLang="ko-KR"/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09700" y="5013325"/>
            <a:ext cx="64008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171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4D035-B66B-4FCC-A4D3-C15E4C12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A934A4-429A-41D6-8D48-F641A8E3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961E29-C7BC-4EA4-87BA-B60F82D4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5128E3-A47F-43FC-A085-086C7B4E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3742C-5341-46E6-8E5C-FD39F5F7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2871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49530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F4534884-53FF-411A-BF31-53334646B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3072" y="64482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22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B298E4DD-1B69-428D-A591-7F1BFC83D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3072" y="64482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63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A51E15B-55C8-4425-B3B9-7CF4F804A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3072" y="64482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475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847253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669830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444B4A6C-AF0E-44A2-BF07-BFD8AE441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3072" y="64482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2020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17982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14681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343222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050" y="44450"/>
            <a:ext cx="2063750" cy="62801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44450"/>
            <a:ext cx="6038850" cy="62801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3663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B5479-D736-4263-A00F-5F4C2CFE0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DAC6BC-646D-48BF-BACD-6E34E52AD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AD635A-5BA7-4AAB-AB77-BD9CE1D19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C327A2-EC1A-4466-AE6A-9FBD7492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18E7D6-5EFA-452F-AA6B-9201D559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DF95C9-0334-433B-9FBB-5A5D8ACB1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8016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44450"/>
            <a:ext cx="752475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pPr lv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79330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CB03E-A6E7-472B-AB41-052A425691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711CD-1641-45C3-84A9-E1B3B4208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7A7A2-3D12-48BC-8E8C-BD2936297C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82CC71C-EEC1-4034-827B-C21196B5B6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62667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1D9DB7A-1B4C-43FC-94B1-84A1B7F4F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6D853F8-82F4-4ECF-8E1F-260D1CC2FF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657A381-572F-43F1-A7A4-06F8785EC4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83DEED3-65AD-481E-AC90-53ADC36FA3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116607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30759AC-7967-4218-A796-D25DEC26AF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D4EE450-80DC-411F-B504-F70A2286F2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BDF143A-2CC2-4D3C-989C-3EC7E3C0DF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18B63EF-9D63-43AC-A10E-D70E7933D1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508162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9E0226-45FC-4382-9D33-5C19830AB5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09381A4-98F7-4DB4-AADC-E4C6949AF0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703C75-3325-4977-9E44-02986A07CC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4FB3057-F183-42AC-9742-79CA72D8E2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1454584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3">
            <a:extLst>
              <a:ext uri="{FF2B5EF4-FFF2-40B4-BE49-F238E27FC236}">
                <a16:creationId xmlns:a16="http://schemas.microsoft.com/office/drawing/2014/main" id="{EC8986B6-422E-492B-900C-D1B3169A34EB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9" t="12260" r="6953" b="16786"/>
          <a:stretch>
            <a:fillRect/>
          </a:stretch>
        </p:blipFill>
        <p:spPr bwMode="auto">
          <a:xfrm>
            <a:off x="28576" y="4398963"/>
            <a:ext cx="1659731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2">
            <a:extLst>
              <a:ext uri="{FF2B5EF4-FFF2-40B4-BE49-F238E27FC236}">
                <a16:creationId xmlns:a16="http://schemas.microsoft.com/office/drawing/2014/main" id="{7D1D4537-2579-4477-81A6-C0800DB41E1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096000"/>
            <a:ext cx="91440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" name="Line 273">
            <a:extLst>
              <a:ext uri="{FF2B5EF4-FFF2-40B4-BE49-F238E27FC236}">
                <a16:creationId xmlns:a16="http://schemas.microsoft.com/office/drawing/2014/main" id="{A04381C7-A10F-445C-9DD2-14797EC94E26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4978004" y="2190750"/>
            <a:ext cx="4179094" cy="1905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274">
            <a:extLst>
              <a:ext uri="{FF2B5EF4-FFF2-40B4-BE49-F238E27FC236}">
                <a16:creationId xmlns:a16="http://schemas.microsoft.com/office/drawing/2014/main" id="{C25D641F-A758-46FD-83A0-B8DD4FA62A84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4978004" y="5568950"/>
            <a:ext cx="4179094" cy="1905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271">
            <a:extLst>
              <a:ext uri="{FF2B5EF4-FFF2-40B4-BE49-F238E27FC236}">
                <a16:creationId xmlns:a16="http://schemas.microsoft.com/office/drawing/2014/main" id="{D1C09DFD-D5E8-4A0C-B0DF-2E8D70A39A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89058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Rectangle 281">
            <a:extLst>
              <a:ext uri="{FF2B5EF4-FFF2-40B4-BE49-F238E27FC236}">
                <a16:creationId xmlns:a16="http://schemas.microsoft.com/office/drawing/2014/main" id="{BE792932-67BB-421B-A509-9FE4690EFB8C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57800" y="914400"/>
            <a:ext cx="3919538" cy="5181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2A46D449-F8CE-4D68-AD68-3AA5D6454D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94" y="955675"/>
            <a:ext cx="1660922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404471E-27A9-4613-A89F-FC5E7C8727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" r="5846"/>
          <a:stretch>
            <a:fillRect/>
          </a:stretch>
        </p:blipFill>
        <p:spPr bwMode="auto">
          <a:xfrm>
            <a:off x="30957" y="955675"/>
            <a:ext cx="166092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E803635E-5873-4EFA-91BC-7CEEC90AFAF4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5"/>
          <a:stretch>
            <a:fillRect/>
          </a:stretch>
        </p:blipFill>
        <p:spPr bwMode="auto">
          <a:xfrm>
            <a:off x="30957" y="2676526"/>
            <a:ext cx="1660922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23">
            <a:extLst>
              <a:ext uri="{FF2B5EF4-FFF2-40B4-BE49-F238E27FC236}">
                <a16:creationId xmlns:a16="http://schemas.microsoft.com/office/drawing/2014/main" id="{C0F96258-D3F0-4E08-B116-C4BC0179B1A2}"/>
              </a:ext>
            </a:extLst>
          </p:cNvPr>
          <p:cNvPicPr>
            <a:picLocks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60" y="955675"/>
            <a:ext cx="166092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F3281015-8A89-43F4-9386-4B33391A5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r="12910" b="3291"/>
          <a:stretch>
            <a:fillRect/>
          </a:stretch>
        </p:blipFill>
        <p:spPr bwMode="auto">
          <a:xfrm>
            <a:off x="3446860" y="2671763"/>
            <a:ext cx="166092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4E4B7A8-268C-4527-85E3-4979113BA977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4398963"/>
            <a:ext cx="1659731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9853226201446645823668.jpg">
            <a:extLst>
              <a:ext uri="{FF2B5EF4-FFF2-40B4-BE49-F238E27FC236}">
                <a16:creationId xmlns:a16="http://schemas.microsoft.com/office/drawing/2014/main" id="{603E073D-1525-43F0-A8CD-6F3941C4CAB2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60" y="4405313"/>
            <a:ext cx="1660922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文本框 3">
            <a:extLst>
              <a:ext uri="{FF2B5EF4-FFF2-40B4-BE49-F238E27FC236}">
                <a16:creationId xmlns:a16="http://schemas.microsoft.com/office/drawing/2014/main" id="{D6F1066A-7082-438F-9E7C-15F579E0D6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 flipH="1">
            <a:off x="5992416" y="160339"/>
            <a:ext cx="2416969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生物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28">
            <a:extLst>
              <a:ext uri="{FF2B5EF4-FFF2-40B4-BE49-F238E27FC236}">
                <a16:creationId xmlns:a16="http://schemas.microsoft.com/office/drawing/2014/main" id="{0D2F9FAB-594C-4569-BF58-BC28EC627AE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36513"/>
            <a:ext cx="21907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042297" y="3486150"/>
            <a:ext cx="41148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  <a:endParaRPr lang="en-US" altLang="zh-CN" noProof="0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57800" y="1905000"/>
            <a:ext cx="3886200" cy="4572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ctr">
              <a:defRPr sz="36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en-US" altLang="zh-CN" noProof="0" dirty="0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E375FC8A-BF67-4C9C-816C-3DBBEB3A8A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r="6404"/>
          <a:stretch>
            <a:fillRect/>
          </a:stretch>
        </p:blipFill>
        <p:spPr bwMode="auto">
          <a:xfrm>
            <a:off x="1740694" y="2676526"/>
            <a:ext cx="1660922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9847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0403" y="1295400"/>
            <a:ext cx="7924800" cy="5105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9D36508-BA56-4187-A57D-6A072538CB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104A84-5955-4F7E-89A5-E8CA42F49D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BCB523E-9D49-4FF3-9759-0E28AB2C896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10637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8D99C2D-56EE-4C75-A7F0-2B3D72781D0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371600" y="171451"/>
            <a:ext cx="7086600" cy="4873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2700" dirty="0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5C5391-54E3-4F90-B18A-F2CB0B71EEA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2E7731-BDF4-4CDF-956B-986C0F0FED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4F32B1F-17A9-4ABD-A8BE-6A6EDF94888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62699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862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4400" y="1295400"/>
            <a:ext cx="38862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2D15D41-2F97-4336-8C27-E0520AB9406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8C4456-10F8-438D-9ECD-3E63227D17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6375C6-51ED-4732-937C-005582646337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62399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BBC3585-138A-4AA3-BE00-22AA915EA8E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371600" y="171451"/>
            <a:ext cx="7086600" cy="4873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2700"/>
              <a:t>单击此处编辑母版标题样式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5F85C1-759F-4000-BA68-5EE44879DE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6781AE-9D7A-4A3A-A965-634B177900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711FDA9-5605-4CC3-9136-98144388D26F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635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7730E-B837-4306-B901-E9E0CFCA8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BC9770-B1C1-48DE-91D8-DDD7E3EAA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104BE0-416E-4B7E-92F5-D0999B05D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14EA49-08F9-4EC8-A9AB-0EE3D4A23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149E2B-AD8D-4344-AFD9-AEBE90335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5EF1AC7-D86C-48E5-AF82-5D5BE580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199140-DCFF-4846-820B-AB5DE3D9C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B14DB3-303E-4E9F-A2D9-CE46588E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4047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5E47997-9DDB-4295-81BE-E941D75EF7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2E2876-3440-44F1-BF19-68575476F4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1AC13-017E-4FD4-874C-2B0081F9B801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71483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371600" y="171451"/>
            <a:ext cx="7086600" cy="4873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EBDE47-BBA9-4D58-8C42-1FCCAAAF3C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E64243-DDB2-45F0-AE7E-3121FB12EF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20C2A59-9E6A-4C8B-8FF3-5B265F49034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5750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DAD377D-96FB-41C3-AD23-FB8D72F9F85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371600" y="171451"/>
            <a:ext cx="7086600" cy="4873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2700" dirty="0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0A55D8-DF1D-4BFB-A2EB-772EA84A9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C96849-E0B2-4C64-B818-A14D1BEF29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061B746-8FB0-4C2F-AB54-9853C4ACE56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66538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C702097-52F7-4478-A173-9272A119025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371600" y="171451"/>
            <a:ext cx="7086600" cy="4873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2700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4DC0D5-8BDD-45E7-BCE5-BE029C464F2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D49FE5-E243-405D-A422-B9CE2A1AF7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C4CB5F2-2B55-4937-ACF8-11B1785DD67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828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9CA14FD-45E6-445A-88EC-152A570DA8A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97CFE9-2A54-4E2E-AA0C-A1BB801339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C385EBD-61F2-4E23-A7E8-CC9EE78A218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8857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5103D3-C316-42D9-9FF5-FBAE328AA59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371600" y="171451"/>
            <a:ext cx="7086600" cy="4873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2700" dirty="0">
                <a:solidFill>
                  <a:schemeClr val="tx1"/>
                </a:solidFill>
              </a:rPr>
              <a:t>单击此处编辑母版标题样式</a:t>
            </a: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1450"/>
            <a:ext cx="1981200" cy="62293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171450"/>
            <a:ext cx="5791200" cy="62293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F8542FB-452B-415F-AB3D-E7501DEFB98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44EBCE-B93E-471A-85F5-139E9D48B8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412D25-B3CD-49CD-BE1A-43D3752F5714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24416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D19C8C3A-EB84-4BDE-A081-617EEE5B0E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62750" y="6448426"/>
            <a:ext cx="2057400" cy="365125"/>
          </a:xfrm>
        </p:spPr>
        <p:txBody>
          <a:bodyPr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80F1E90-8401-4A4E-BF83-A179F7DEF5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7295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2">
            <a:extLst>
              <a:ext uri="{FF2B5EF4-FFF2-40B4-BE49-F238E27FC236}">
                <a16:creationId xmlns:a16="http://schemas.microsoft.com/office/drawing/2014/main" id="{4E1F33F7-BB6A-4719-B1F3-7ACF777D138D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105525"/>
            <a:ext cx="9144000" cy="762000"/>
          </a:xfrm>
          <a:prstGeom prst="rect">
            <a:avLst/>
          </a:prstGeom>
          <a:solidFill>
            <a:srgbClr val="89CA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742950" indent="-28575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11430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6002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20574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endParaRPr lang="zh-CN" altLang="en-US"/>
          </a:p>
        </p:txBody>
      </p:sp>
      <p:sp>
        <p:nvSpPr>
          <p:cNvPr id="3" name="Rectangle 271">
            <a:extLst>
              <a:ext uri="{FF2B5EF4-FFF2-40B4-BE49-F238E27FC236}">
                <a16:creationId xmlns:a16="http://schemas.microsoft.com/office/drawing/2014/main" id="{2381378E-FAE1-4616-AE65-2A8F3814DE1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0"/>
            <a:ext cx="9144000" cy="890588"/>
          </a:xfrm>
          <a:prstGeom prst="rect">
            <a:avLst/>
          </a:prstGeom>
          <a:solidFill>
            <a:srgbClr val="D9C2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742950" indent="-28575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11430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6002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20574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endParaRPr lang="zh-CN" altLang="en-US"/>
          </a:p>
        </p:txBody>
      </p:sp>
      <p:sp>
        <p:nvSpPr>
          <p:cNvPr id="4" name="Rectangle 281">
            <a:extLst>
              <a:ext uri="{FF2B5EF4-FFF2-40B4-BE49-F238E27FC236}">
                <a16:creationId xmlns:a16="http://schemas.microsoft.com/office/drawing/2014/main" id="{5C2E3983-E015-4567-AA7B-63B9E440198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361113" y="1028700"/>
            <a:ext cx="2736850" cy="5060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742950" indent="-28575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11430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6002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20574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endParaRPr lang="zh-CN" altLang="en-US"/>
          </a:p>
        </p:txBody>
      </p:sp>
      <p:pic>
        <p:nvPicPr>
          <p:cNvPr id="5" name="图片 9">
            <a:extLst>
              <a:ext uri="{FF2B5EF4-FFF2-40B4-BE49-F238E27FC236}">
                <a16:creationId xmlns:a16="http://schemas.microsoft.com/office/drawing/2014/main" id="{43042E52-CD2A-42B6-89E9-48D7C29A1C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" y="1028700"/>
            <a:ext cx="5359400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845B3A-BE04-4A04-B8A4-194E6F005F5D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4337050"/>
            <a:ext cx="1728788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9853226201446645823668.jpg">
            <a:extLst>
              <a:ext uri="{FF2B5EF4-FFF2-40B4-BE49-F238E27FC236}">
                <a16:creationId xmlns:a16="http://schemas.microsoft.com/office/drawing/2014/main" id="{346916E3-2D1D-4300-A738-A8795101E1FD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1" y="4346575"/>
            <a:ext cx="1763713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图片 9">
            <a:extLst>
              <a:ext uri="{FF2B5EF4-FFF2-40B4-BE49-F238E27FC236}">
                <a16:creationId xmlns:a16="http://schemas.microsoft.com/office/drawing/2014/main" id="{4F9EC5DE-61F5-4B72-8CBB-C9D63A5474D0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9" t="12260" r="6953" b="16786"/>
          <a:stretch>
            <a:fillRect/>
          </a:stretch>
        </p:blipFill>
        <p:spPr bwMode="auto">
          <a:xfrm>
            <a:off x="103188" y="4346575"/>
            <a:ext cx="17653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3">
            <a:extLst>
              <a:ext uri="{FF2B5EF4-FFF2-40B4-BE49-F238E27FC236}">
                <a16:creationId xmlns:a16="http://schemas.microsoft.com/office/drawing/2014/main" id="{3DC743E7-0BDA-4EB2-A00F-2D298BEA7C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9" r="51445" b="34410"/>
          <a:stretch>
            <a:fillRect/>
          </a:stretch>
        </p:blipFill>
        <p:spPr bwMode="auto">
          <a:xfrm>
            <a:off x="228601" y="158752"/>
            <a:ext cx="25622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1701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2988" y="349252"/>
            <a:ext cx="78486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28777"/>
            <a:ext cx="8229600" cy="4695825"/>
          </a:xfrm>
        </p:spPr>
        <p:txBody>
          <a:bodyPr>
            <a:norm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id="{09057A5F-B37B-4594-9C4A-8317A9EDE4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14400" y="6172200"/>
            <a:ext cx="3962400" cy="457200"/>
          </a:xfrm>
        </p:spPr>
        <p:txBody>
          <a:bodyPr/>
          <a:lstStyle>
            <a:lvl1pPr>
              <a:defRPr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endParaRPr lang="en-US" altLang="ko-KR">
              <a:ea typeface="Malgun Gothic" panose="020B0503020000020004" pitchFamily="34" charset="-127"/>
            </a:endParaRP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7EDD5A07-7BFD-4A4E-A9EF-A0FA9AF76A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27986C-E022-48E2-875E-2CCE2E2D4CB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642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CCCE1-4041-48EB-89BE-E1B2A586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348F7F-AC16-414C-B639-97B605CCE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A9819C-4006-4E3C-BB80-2332C7C1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DA4F4C-6B1A-4961-9783-282F36D3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823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8E652D-6272-4563-9F0B-3204F0C2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4248" y="6309320"/>
            <a:ext cx="2057400" cy="365125"/>
          </a:xfrm>
        </p:spPr>
        <p:txBody>
          <a:bodyPr/>
          <a:lstStyle/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738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DAC34-9731-4161-ADCA-7DFF8DC3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E0A89-7C11-479E-B3F6-38D1A2474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2CC010-5E79-4B7A-88BD-654F1BAFD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5B3ECD-D081-4D45-9B95-E13F6397E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DAD72-40E3-4FA4-9EDC-27DBE7AD0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901B39-F6A4-4B0C-B419-B1E4F2A1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27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6FECD-5326-43D2-B5E0-C2E90747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406ACC3-07DF-447C-8CE2-FAA411BCA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D08BE1-ABAC-4586-87EB-276E85A29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95B54F-BE35-4A7A-8FBB-F5C28DD1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C9DB32-A754-490D-B402-57602EBB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D16D1B-F41F-412A-B24D-366CE6AD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35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B8A6BE-CE3C-4234-A395-45D6E0D6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14FFDF-68C6-41DF-8D59-5B82A8353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7C32E3-4A13-416C-BF43-74EC01116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81FB6-9036-4CFC-B1CD-05E3B8987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1DBE11-23C8-4CED-8D2F-2E177D215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4248" y="634527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83DC-65AC-49EB-A525-8DAEABA95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83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05" r:id="rId2"/>
    <p:sldLayoutId id="2147484306" r:id="rId3"/>
    <p:sldLayoutId id="2147484307" r:id="rId4"/>
    <p:sldLayoutId id="2147484308" r:id="rId5"/>
    <p:sldLayoutId id="2147484309" r:id="rId6"/>
    <p:sldLayoutId id="2147484310" r:id="rId7"/>
    <p:sldLayoutId id="2147484311" r:id="rId8"/>
    <p:sldLayoutId id="2147484312" r:id="rId9"/>
    <p:sldLayoutId id="2147484313" r:id="rId10"/>
    <p:sldLayoutId id="2147484314" r:id="rId11"/>
    <p:sldLayoutId id="21474843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1">
            <a:extLst>
              <a:ext uri="{FF2B5EF4-FFF2-40B4-BE49-F238E27FC236}">
                <a16:creationId xmlns:a16="http://schemas.microsoft.com/office/drawing/2014/main" id="{427D1E8D-E6F6-4041-BB5E-C35CBC669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44450"/>
            <a:ext cx="75247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ko-KR" dirty="0"/>
          </a:p>
        </p:txBody>
      </p:sp>
      <p:sp>
        <p:nvSpPr>
          <p:cNvPr id="12310" name="Rectangle 22">
            <a:extLst>
              <a:ext uri="{FF2B5EF4-FFF2-40B4-BE49-F238E27FC236}">
                <a16:creationId xmlns:a16="http://schemas.microsoft.com/office/drawing/2014/main" id="{6B326B77-9E06-4726-A1FB-6437203D5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3716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ko-KR" dirty="0"/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2677931B-CE92-4430-AE3C-9342E3363C37}"/>
              </a:ext>
            </a:extLst>
          </p:cNvPr>
          <p:cNvSpPr/>
          <p:nvPr userDrawn="1"/>
        </p:nvSpPr>
        <p:spPr bwMode="auto">
          <a:xfrm>
            <a:off x="387998" y="395803"/>
            <a:ext cx="180000" cy="288000"/>
          </a:xfrm>
          <a:prstGeom prst="chevron">
            <a:avLst>
              <a:gd name="adj" fmla="val 53708"/>
            </a:avLst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9" name="箭头: V 形 8">
            <a:extLst>
              <a:ext uri="{FF2B5EF4-FFF2-40B4-BE49-F238E27FC236}">
                <a16:creationId xmlns:a16="http://schemas.microsoft.com/office/drawing/2014/main" id="{BF98C9F8-A6EF-4435-84A0-C5DA1109754D}"/>
              </a:ext>
            </a:extLst>
          </p:cNvPr>
          <p:cNvSpPr/>
          <p:nvPr userDrawn="1"/>
        </p:nvSpPr>
        <p:spPr bwMode="auto">
          <a:xfrm>
            <a:off x="539552" y="395803"/>
            <a:ext cx="180000" cy="288000"/>
          </a:xfrm>
          <a:prstGeom prst="chevron">
            <a:avLst>
              <a:gd name="adj" fmla="val 53708"/>
            </a:avLst>
          </a:prstGeom>
          <a:solidFill>
            <a:srgbClr val="82BBD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5A4BE-9CC6-420D-882F-3E372CDF4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3072" y="64482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83DC-65AC-49EB-A525-8DAEABA95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32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4329" r:id="rId2"/>
    <p:sldLayoutId id="2147484330" r:id="rId3"/>
    <p:sldLayoutId id="2147484331" r:id="rId4"/>
    <p:sldLayoutId id="2147484332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340" r:id="rId13"/>
    <p:sldLayoutId id="2147484341" r:id="rId14"/>
    <p:sldLayoutId id="2147484342" r:id="rId15"/>
    <p:sldLayoutId id="2147484343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nstantia" pitchFamily="18" charset="0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nstantia" pitchFamily="18" charset="0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nstantia" pitchFamily="18" charset="0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nstantia" pitchFamily="18" charset="0"/>
          <a:ea typeface="HY견고딕" pitchFamily="18" charset="-127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Verdana" pitchFamily="34" charset="0"/>
          <a:ea typeface="HY견고딕" pitchFamily="18" charset="-127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Verdana" pitchFamily="34" charset="0"/>
          <a:ea typeface="HY견고딕" pitchFamily="18" charset="-127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Verdana" pitchFamily="34" charset="0"/>
          <a:ea typeface="HY견고딕" pitchFamily="18" charset="-127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Verdana" pitchFamily="34" charset="0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v"/>
        <a:defRPr lang="zh-CN" altLang="en-US" sz="2400" b="1" dirty="0">
          <a:solidFill>
            <a:srgbClr val="852F74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lang="zh-CN" altLang="en-US" sz="2400" b="1" dirty="0">
          <a:solidFill>
            <a:srgbClr val="852F74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lang="zh-CN" altLang="en-US" sz="2400" b="1" dirty="0">
          <a:solidFill>
            <a:srgbClr val="852F74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lang="zh-CN" altLang="en-US" sz="2400" b="1" dirty="0">
          <a:solidFill>
            <a:srgbClr val="852F74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lang="en-US" altLang="ko-KR" sz="2400" b="1" dirty="0">
          <a:solidFill>
            <a:srgbClr val="852F74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1">
            <a:extLst>
              <a:ext uri="{FF2B5EF4-FFF2-40B4-BE49-F238E27FC236}">
                <a16:creationId xmlns:a16="http://schemas.microsoft.com/office/drawing/2014/main" id="{427D1E8D-E6F6-4041-BB5E-C35CBC669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31800" y="44450"/>
            <a:ext cx="75247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ko-KR" dirty="0"/>
          </a:p>
        </p:txBody>
      </p:sp>
      <p:sp>
        <p:nvSpPr>
          <p:cNvPr id="12310" name="Rectangle 22">
            <a:extLst>
              <a:ext uri="{FF2B5EF4-FFF2-40B4-BE49-F238E27FC236}">
                <a16:creationId xmlns:a16="http://schemas.microsoft.com/office/drawing/2014/main" id="{6B326B77-9E06-4726-A1FB-6437203D5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3716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ko-KR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598B8A1-8701-4E37-B57C-802013CA0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3072" y="64482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83DC-65AC-49EB-A525-8DAEABA950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nstantia" pitchFamily="18" charset="0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nstantia" pitchFamily="18" charset="0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nstantia" pitchFamily="18" charset="0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nstantia" pitchFamily="18" charset="0"/>
          <a:ea typeface="HY견고딕" pitchFamily="18" charset="-127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Verdana" pitchFamily="34" charset="0"/>
          <a:ea typeface="HY견고딕" pitchFamily="18" charset="-127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Verdana" pitchFamily="34" charset="0"/>
          <a:ea typeface="HY견고딕" pitchFamily="18" charset="-127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Verdana" pitchFamily="34" charset="0"/>
          <a:ea typeface="HY견고딕" pitchFamily="18" charset="-127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Verdana" pitchFamily="34" charset="0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v"/>
        <a:defRPr lang="zh-CN" altLang="en-US" sz="2400" b="1" dirty="0">
          <a:solidFill>
            <a:srgbClr val="852F74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lang="zh-CN" altLang="en-US" sz="2400" b="1" dirty="0">
          <a:solidFill>
            <a:srgbClr val="852F74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lang="zh-CN" altLang="en-US" sz="2400" b="1" dirty="0">
          <a:solidFill>
            <a:srgbClr val="852F74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lang="zh-CN" altLang="en-US" sz="2400" b="1" dirty="0">
          <a:solidFill>
            <a:srgbClr val="852F74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lang="en-US" altLang="ko-KR" sz="2400" b="1" dirty="0">
          <a:solidFill>
            <a:srgbClr val="852F74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33">
            <a:extLst>
              <a:ext uri="{FF2B5EF4-FFF2-40B4-BE49-F238E27FC236}">
                <a16:creationId xmlns:a16="http://schemas.microsoft.com/office/drawing/2014/main" id="{6E8C0DEC-3C73-4464-B49C-33D9149E1AB1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1"/>
            <a:ext cx="9144000" cy="7921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2051" name="Freeform 126">
            <a:extLst>
              <a:ext uri="{FF2B5EF4-FFF2-40B4-BE49-F238E27FC236}">
                <a16:creationId xmlns:a16="http://schemas.microsoft.com/office/drawing/2014/main" id="{77685E8D-F477-435B-B8B6-3945474005E7}"/>
              </a:ext>
            </a:extLst>
          </p:cNvPr>
          <p:cNvSpPr>
            <a:spLocks/>
          </p:cNvSpPr>
          <p:nvPr/>
        </p:nvSpPr>
        <p:spPr bwMode="gray">
          <a:xfrm>
            <a:off x="-13097" y="342900"/>
            <a:ext cx="6032897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C68142B6-C0EA-4842-87D4-0DBA129B2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690563" y="136525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altLang="zh-CN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B0F375E-6A35-4769-97EF-878424860E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262938" y="6507164"/>
            <a:ext cx="838200" cy="2619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75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BA0EB4C-6953-4261-9191-5677DBD026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3DD785E-1EF3-4813-AC7C-EA9C64DAFBC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75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2">
            <a:extLst>
              <a:ext uri="{FF2B5EF4-FFF2-40B4-BE49-F238E27FC236}">
                <a16:creationId xmlns:a16="http://schemas.microsoft.com/office/drawing/2014/main" id="{240E974B-A0CA-4CE6-BB24-89AD484394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982266" y="147638"/>
            <a:ext cx="70866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grpSp>
        <p:nvGrpSpPr>
          <p:cNvPr id="16" name="组合 1">
            <a:extLst>
              <a:ext uri="{FF2B5EF4-FFF2-40B4-BE49-F238E27FC236}">
                <a16:creationId xmlns:a16="http://schemas.microsoft.com/office/drawing/2014/main" id="{38E20B16-6B1B-42D3-9CA0-BC5EDF93978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306990" y="-20019"/>
            <a:ext cx="837010" cy="828675"/>
            <a:chOff x="-2117" y="-22225"/>
            <a:chExt cx="1435101" cy="1157288"/>
          </a:xfrm>
        </p:grpSpPr>
        <p:sp>
          <p:nvSpPr>
            <p:cNvPr id="17" name="Rectangle 172">
              <a:extLst>
                <a:ext uri="{FF2B5EF4-FFF2-40B4-BE49-F238E27FC236}">
                  <a16:creationId xmlns:a16="http://schemas.microsoft.com/office/drawing/2014/main" id="{E549152E-8D78-48AE-AEE7-0984C15BE0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75" y="-55"/>
              <a:ext cx="1433059" cy="1117382"/>
            </a:xfrm>
            <a:prstGeom prst="rect">
              <a:avLst/>
            </a:prstGeom>
            <a:blipFill dpi="0" rotWithShape="1">
              <a:blip r:embed="rId16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8" name="Line 160">
              <a:extLst>
                <a:ext uri="{FF2B5EF4-FFF2-40B4-BE49-F238E27FC236}">
                  <a16:creationId xmlns:a16="http://schemas.microsoft.com/office/drawing/2014/main" id="{7784563A-68DE-4C4F-AEE9-7C0BE19F261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952500" y="-7938"/>
              <a:ext cx="0" cy="114300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63">
              <a:extLst>
                <a:ext uri="{FF2B5EF4-FFF2-40B4-BE49-F238E27FC236}">
                  <a16:creationId xmlns:a16="http://schemas.microsoft.com/office/drawing/2014/main" id="{BA6690D0-2B5E-404C-92CA-5E735C0A52D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-2117" y="357188"/>
              <a:ext cx="143086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65">
              <a:extLst>
                <a:ext uri="{FF2B5EF4-FFF2-40B4-BE49-F238E27FC236}">
                  <a16:creationId xmlns:a16="http://schemas.microsoft.com/office/drawing/2014/main" id="{37736CFE-CFAF-4F1F-A870-0C4FA48B5D7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78367" y="-22225"/>
              <a:ext cx="0" cy="11557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014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100" b="1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100" b="1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800" b="1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800" b="1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3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2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4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60.jpeg"/><Relationship Id="rId4" Type="http://schemas.openxmlformats.org/officeDocument/2006/relationships/image" Target="../media/image5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5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3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AC6FDF45-27A0-4FAC-A9CB-E476EC7BA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1" y="1916832"/>
            <a:ext cx="3816351" cy="131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742950" indent="-28575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11430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6002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20574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</a:t>
            </a:r>
            <a:r>
              <a:rPr lang="en-US" altLang="zh-CN" sz="6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B5B7D1BA-6180-4C32-BE1A-803A80721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55" y="4018596"/>
            <a:ext cx="2447925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742950" indent="-28575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11430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6002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20574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闫菡</a:t>
            </a:r>
            <a:endParaRPr lang="en-US" altLang="zh-CN"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7ECB7B-21AE-4C9D-86F8-3F0A0332FB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237313"/>
            <a:ext cx="2555776" cy="4686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81A4B8-44DE-4A21-B589-69E957170982}"/>
              </a:ext>
            </a:extLst>
          </p:cNvPr>
          <p:cNvSpPr txBox="1"/>
          <p:nvPr/>
        </p:nvSpPr>
        <p:spPr>
          <a:xfrm>
            <a:off x="287339" y="236578"/>
            <a:ext cx="27654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000" b="1" spc="51" dirty="0">
                <a:ln w="0"/>
                <a:solidFill>
                  <a:srgbClr val="00206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授课平台：</a:t>
            </a:r>
          </a:p>
        </p:txBody>
      </p:sp>
      <p:pic>
        <p:nvPicPr>
          <p:cNvPr id="14339" name="图片 2">
            <a:extLst>
              <a:ext uri="{FF2B5EF4-FFF2-40B4-BE49-F238E27FC236}">
                <a16:creationId xmlns:a16="http://schemas.microsoft.com/office/drawing/2014/main" id="{D0EDD94D-BB88-4567-9174-AA4F4CCD1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3960814"/>
            <a:ext cx="4819651" cy="85725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文本框 5">
            <a:extLst>
              <a:ext uri="{FF2B5EF4-FFF2-40B4-BE49-F238E27FC236}">
                <a16:creationId xmlns:a16="http://schemas.microsoft.com/office/drawing/2014/main" id="{E029AB73-3E3A-4689-B111-247CCD2E8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5052910"/>
            <a:ext cx="734481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课件下载、视频动画、课后作业、课外阅读资料</a:t>
            </a: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8CE7EBD1-2643-43AD-9654-9CB50D248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2724134"/>
            <a:ext cx="756084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手机端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课堂互动、课堂练习、课堂测验、课后作业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800C26-2307-4805-8617-E4AE3C55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BCBC72E-68E0-4F62-AF92-3FC2F895B824}"/>
              </a:ext>
            </a:extLst>
          </p:cNvPr>
          <p:cNvGrpSpPr/>
          <p:nvPr/>
        </p:nvGrpSpPr>
        <p:grpSpPr>
          <a:xfrm>
            <a:off x="1327150" y="1279850"/>
            <a:ext cx="5040560" cy="1224000"/>
            <a:chOff x="1259632" y="1196888"/>
            <a:chExt cx="5040560" cy="1224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CFECBFB-556E-41D9-94C7-67BDCA2C0853}"/>
                </a:ext>
              </a:extLst>
            </p:cNvPr>
            <p:cNvGrpSpPr/>
            <p:nvPr/>
          </p:nvGrpSpPr>
          <p:grpSpPr>
            <a:xfrm>
              <a:off x="1407224" y="1244389"/>
              <a:ext cx="4739576" cy="1116124"/>
              <a:chOff x="1475656" y="1170285"/>
              <a:chExt cx="4739576" cy="1116124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4FAD6C44-0CF1-4DF6-93A7-9A8B63772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00" t="6587" r="7500" b="6000"/>
              <a:stretch/>
            </p:blipFill>
            <p:spPr>
              <a:xfrm>
                <a:off x="1475656" y="1170285"/>
                <a:ext cx="1152128" cy="1116124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86A9B40-0A55-4F00-8CF4-163A77721A9A}"/>
                  </a:ext>
                </a:extLst>
              </p:cNvPr>
              <p:cNvSpPr txBox="1"/>
              <p:nvPr/>
            </p:nvSpPr>
            <p:spPr>
              <a:xfrm>
                <a:off x="3167844" y="1297431"/>
                <a:ext cx="2637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rgbClr val="D7233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长江雨课堂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5481F4C-E24B-4409-9C90-30B4A99C55FB}"/>
                  </a:ext>
                </a:extLst>
              </p:cNvPr>
              <p:cNvSpPr txBox="1"/>
              <p:nvPr/>
            </p:nvSpPr>
            <p:spPr>
              <a:xfrm>
                <a:off x="2536697" y="1865788"/>
                <a:ext cx="36785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i="0" dirty="0">
                    <a:solidFill>
                      <a:srgbClr val="D72334"/>
                    </a:solidFill>
                    <a:effectLst/>
                    <a:latin typeface="arial" panose="020B0604020202020204" pitchFamily="34" charset="0"/>
                  </a:rPr>
                  <a:t>Changjiang· </a:t>
                </a:r>
                <a:r>
                  <a:rPr lang="en-US" altLang="zh-CN" sz="2000" b="1" i="0" dirty="0" err="1">
                    <a:solidFill>
                      <a:srgbClr val="D72334"/>
                    </a:solidFill>
                    <a:effectLst/>
                    <a:latin typeface="arial" panose="020B0604020202020204" pitchFamily="34" charset="0"/>
                  </a:rPr>
                  <a:t>RainClassroom</a:t>
                </a:r>
                <a:endParaRPr lang="en-US" altLang="zh-CN" sz="2000" b="1" i="0" dirty="0">
                  <a:solidFill>
                    <a:srgbClr val="D72334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7AD516-450C-46A5-BCD3-060ABEBAF0B6}"/>
                </a:ext>
              </a:extLst>
            </p:cNvPr>
            <p:cNvSpPr/>
            <p:nvPr/>
          </p:nvSpPr>
          <p:spPr bwMode="auto">
            <a:xfrm>
              <a:off x="1259632" y="1196888"/>
              <a:ext cx="5040560" cy="1224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2" descr="tRNA三级结构">
            <a:extLst>
              <a:ext uri="{FF2B5EF4-FFF2-40B4-BE49-F238E27FC236}">
                <a16:creationId xmlns:a16="http://schemas.microsoft.com/office/drawing/2014/main" id="{FFF6698D-ECD2-4E81-928F-0E0CB31A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2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t="9210" r="1678" b="1315"/>
          <a:stretch>
            <a:fillRect/>
          </a:stretch>
        </p:blipFill>
        <p:spPr bwMode="auto">
          <a:xfrm>
            <a:off x="2573751" y="980731"/>
            <a:ext cx="4244975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Box 6">
            <a:extLst>
              <a:ext uri="{FF2B5EF4-FFF2-40B4-BE49-F238E27FC236}">
                <a16:creationId xmlns:a16="http://schemas.microsoft.com/office/drawing/2014/main" id="{EFF7EDF8-AF81-4AE0-BC09-390EB3728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53" y="5072065"/>
            <a:ext cx="27037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倒置“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”型</a:t>
            </a:r>
          </a:p>
        </p:txBody>
      </p:sp>
      <p:graphicFrame>
        <p:nvGraphicFramePr>
          <p:cNvPr id="72710" name="Object 6">
            <a:extLst>
              <a:ext uri="{FF2B5EF4-FFF2-40B4-BE49-F238E27FC236}">
                <a16:creationId xmlns:a16="http://schemas.microsoft.com/office/drawing/2014/main" id="{5E2344F9-9B23-4DE8-83B1-0C520115A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169773"/>
              </p:ext>
            </p:extLst>
          </p:nvPr>
        </p:nvGraphicFramePr>
        <p:xfrm>
          <a:off x="6977577" y="1726564"/>
          <a:ext cx="1951037" cy="230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38060" imgH="990350" progId="">
                  <p:embed/>
                </p:oleObj>
              </mc:Choice>
              <mc:Fallback>
                <p:oleObj name="Image" r:id="rId3" imgW="838060" imgH="99035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7577" y="1726564"/>
                        <a:ext cx="1951037" cy="2305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10">
            <a:extLst>
              <a:ext uri="{FF2B5EF4-FFF2-40B4-BE49-F238E27FC236}">
                <a16:creationId xmlns:a16="http://schemas.microsoft.com/office/drawing/2014/main" id="{1CCD4333-A8BA-4D37-9927-A97380A48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1" y="0"/>
            <a:ext cx="7159332" cy="72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en-US" altLang="en-US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en-US" altLang="en-US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kumimoji="1" lang="zh-CN" altLang="en-US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的二级结构和三级结构 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D4E4856-18CF-4FDE-8B29-40D2E59F9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9" y="1080235"/>
            <a:ext cx="27757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三级结构</a:t>
            </a:r>
            <a:endParaRPr kumimoji="1" lang="en-US" altLang="zh-CN" sz="3600" b="1" dirty="0">
              <a:solidFill>
                <a:srgbClr val="A021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F1E840-9965-4F18-B240-8976A02B3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100</a:t>
            </a:fld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F4B4225-BB72-4DBC-B929-8E05CA087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2728907"/>
            <a:ext cx="7416800" cy="265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9875" indent="-26987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核糖体</a:t>
            </a:r>
            <a:r>
              <a:rPr kumimoji="1" lang="en-US" altLang="zh-CN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RNA(ribosomal RNA</a:t>
            </a:r>
            <a:r>
              <a:rPr kumimoji="1" lang="zh-CN" altLang="en-US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rRNA)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是细胞内含量最多的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RNA(&gt;80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％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rRNA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与核糖体蛋白结合组成</a:t>
            </a:r>
            <a:r>
              <a:rPr kumimoji="1" lang="zh-CN" altLang="en-US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核糖体</a:t>
            </a:r>
            <a:r>
              <a:rPr kumimoji="1" lang="en-US" altLang="zh-CN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(ribosome)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，为蛋白质的合成提供场所。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244CDD8B-886D-4850-B80E-1DFFE0258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40" y="980729"/>
            <a:ext cx="783152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en-US" altLang="zh-CN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rRNA</a:t>
            </a:r>
            <a:r>
              <a:rPr lang="zh-CN" altLang="en-US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为组分的核糖体是蛋白质合成的场所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C492D79B-FD40-4DFF-B607-CE1DB2313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94602"/>
            <a:ext cx="7921625" cy="70788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defRPr kumimoji="1" sz="4000" b="1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5.4 rRNA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1BBB59-3C84-49AF-9435-FAB041881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2CC71C-EEC1-4034-827B-C21196B5B66F}" type="slidenum">
              <a:rPr lang="en-US" altLang="zh-CN" smtClean="0"/>
              <a:pPr>
                <a:defRPr/>
              </a:pPr>
              <a:t>101</a:t>
            </a:fld>
            <a:endParaRPr lang="en-US" altLang="zh-CN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514FDF3E-0037-4295-B7AE-CBB2579BF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7475"/>
            <a:ext cx="91440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4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4755" name="Object 3">
            <a:extLst>
              <a:ext uri="{FF2B5EF4-FFF2-40B4-BE49-F238E27FC236}">
                <a16:creationId xmlns:a16="http://schemas.microsoft.com/office/drawing/2014/main" id="{0B5D7AFE-35AC-473B-B1AC-3D9631C0821E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12709704"/>
              </p:ext>
            </p:extLst>
          </p:nvPr>
        </p:nvGraphicFramePr>
        <p:xfrm>
          <a:off x="971600" y="1412776"/>
          <a:ext cx="7596188" cy="450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524039" imgH="2699497" progId="">
                  <p:embed/>
                </p:oleObj>
              </mc:Choice>
              <mc:Fallback>
                <p:oleObj name="Visio" r:id="rId2" imgW="4524039" imgH="2699497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971600" y="1412776"/>
                        <a:ext cx="7596188" cy="450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Rectangle 4">
            <a:extLst>
              <a:ext uri="{FF2B5EF4-FFF2-40B4-BE49-F238E27FC236}">
                <a16:creationId xmlns:a16="http://schemas.microsoft.com/office/drawing/2014/main" id="{82499B57-B898-4D70-9A1C-41221EBF0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89551"/>
            <a:ext cx="70951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蛋白质合成时形成的复合体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D011AC-233A-4F12-8A29-9C1E85399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102</a:t>
            </a:fld>
            <a:endParaRPr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68455-BE54-4AD8-AEB0-E5416DBBC3B1}"/>
              </a:ext>
            </a:extLst>
          </p:cNvPr>
          <p:cNvSpPr txBox="1"/>
          <p:nvPr/>
        </p:nvSpPr>
        <p:spPr>
          <a:xfrm>
            <a:off x="323528" y="-8021"/>
            <a:ext cx="1210588" cy="70788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defRPr kumimoji="1" sz="4000" b="1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小结</a:t>
            </a:r>
          </a:p>
        </p:txBody>
      </p:sp>
      <p:sp>
        <p:nvSpPr>
          <p:cNvPr id="75779" name="TextBox 2">
            <a:extLst>
              <a:ext uri="{FF2B5EF4-FFF2-40B4-BE49-F238E27FC236}">
                <a16:creationId xmlns:a16="http://schemas.microsoft.com/office/drawing/2014/main" id="{A25A1976-61D2-4240-852A-FA9C7918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947" y="1327558"/>
            <a:ext cx="7990111" cy="428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8001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一、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的结构和功能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核酸的分类及分布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核酸的组成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）碱基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）戊糖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）磷酸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是脱氧核苷酸通过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3’,5’-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磷酸二酯键连接形成的大分子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29346-33B8-450D-8DE2-13152BFCDC74}"/>
              </a:ext>
            </a:extLst>
          </p:cNvPr>
          <p:cNvSpPr txBox="1"/>
          <p:nvPr/>
        </p:nvSpPr>
        <p:spPr>
          <a:xfrm>
            <a:off x="3046115" y="3521292"/>
            <a:ext cx="1980029" cy="400110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脱氧核苷、核苷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D0A37-49ED-4CAD-82C7-15CECDB42628}"/>
              </a:ext>
            </a:extLst>
          </p:cNvPr>
          <p:cNvSpPr txBox="1"/>
          <p:nvPr/>
        </p:nvSpPr>
        <p:spPr>
          <a:xfrm>
            <a:off x="5436098" y="3722171"/>
            <a:ext cx="954107" cy="400110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核苷酸</a:t>
            </a:r>
          </a:p>
        </p:txBody>
      </p:sp>
      <p:cxnSp>
        <p:nvCxnSpPr>
          <p:cNvPr id="75782" name="直接连接符 6">
            <a:extLst>
              <a:ext uri="{FF2B5EF4-FFF2-40B4-BE49-F238E27FC236}">
                <a16:creationId xmlns:a16="http://schemas.microsoft.com/office/drawing/2014/main" id="{E03AEE06-A837-4810-BC52-166A1FA2050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30191" y="3567331"/>
            <a:ext cx="358775" cy="144463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83" name="直接连接符 8">
            <a:extLst>
              <a:ext uri="{FF2B5EF4-FFF2-40B4-BE49-F238E27FC236}">
                <a16:creationId xmlns:a16="http://schemas.microsoft.com/office/drawing/2014/main" id="{ED53048B-0836-4B8F-A63A-24D52CFCD2C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630191" y="3711791"/>
            <a:ext cx="358775" cy="21590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84" name="直接连接符 10">
            <a:extLst>
              <a:ext uri="{FF2B5EF4-FFF2-40B4-BE49-F238E27FC236}">
                <a16:creationId xmlns:a16="http://schemas.microsoft.com/office/drawing/2014/main" id="{7896CD66-B22B-4465-A196-2BFF96CF0EE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50321" y="3760273"/>
            <a:ext cx="431800" cy="14287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85" name="直接连接符 12">
            <a:extLst>
              <a:ext uri="{FF2B5EF4-FFF2-40B4-BE49-F238E27FC236}">
                <a16:creationId xmlns:a16="http://schemas.microsoft.com/office/drawing/2014/main" id="{967AFF7E-8C6A-44C7-98B1-D43C715D1FB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89737" y="3903148"/>
            <a:ext cx="2592387" cy="4333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786" name="Group 4">
            <a:extLst>
              <a:ext uri="{FF2B5EF4-FFF2-40B4-BE49-F238E27FC236}">
                <a16:creationId xmlns:a16="http://schemas.microsoft.com/office/drawing/2014/main" id="{FF1FB414-A520-48A8-B326-4FECBF4DA0B3}"/>
              </a:ext>
            </a:extLst>
          </p:cNvPr>
          <p:cNvGrpSpPr>
            <a:grpSpLocks/>
          </p:cNvGrpSpPr>
          <p:nvPr/>
        </p:nvGrpSpPr>
        <p:grpSpPr bwMode="auto">
          <a:xfrm>
            <a:off x="6092334" y="2132857"/>
            <a:ext cx="2800147" cy="1867674"/>
            <a:chOff x="1768" y="754"/>
            <a:chExt cx="3089" cy="2016"/>
          </a:xfrm>
        </p:grpSpPr>
        <p:sp>
          <p:nvSpPr>
            <p:cNvPr id="75788" name="Line 5">
              <a:extLst>
                <a:ext uri="{FF2B5EF4-FFF2-40B4-BE49-F238E27FC236}">
                  <a16:creationId xmlns:a16="http://schemas.microsoft.com/office/drawing/2014/main" id="{2A957E87-EE59-4EC0-8426-0178717F8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300"/>
              <a:ext cx="0" cy="198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789" name="Line 6">
              <a:extLst>
                <a:ext uri="{FF2B5EF4-FFF2-40B4-BE49-F238E27FC236}">
                  <a16:creationId xmlns:a16="http://schemas.microsoft.com/office/drawing/2014/main" id="{C01AFA5E-C35F-447A-89FA-6585CC253A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7" y="1075"/>
              <a:ext cx="168" cy="98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790" name="Line 7">
              <a:extLst>
                <a:ext uri="{FF2B5EF4-FFF2-40B4-BE49-F238E27FC236}">
                  <a16:creationId xmlns:a16="http://schemas.microsoft.com/office/drawing/2014/main" id="{6F9D3E28-EDE2-45AD-8B68-5764349F79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5" y="1114"/>
              <a:ext cx="150" cy="87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791" name="Line 8">
              <a:extLst>
                <a:ext uri="{FF2B5EF4-FFF2-40B4-BE49-F238E27FC236}">
                  <a16:creationId xmlns:a16="http://schemas.microsoft.com/office/drawing/2014/main" id="{6F9DF11F-0730-41CC-8D40-F8F39C5A6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5" y="1075"/>
              <a:ext cx="245" cy="142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792" name="Line 9">
              <a:extLst>
                <a:ext uri="{FF2B5EF4-FFF2-40B4-BE49-F238E27FC236}">
                  <a16:creationId xmlns:a16="http://schemas.microsoft.com/office/drawing/2014/main" id="{F66DB545-5F5D-499A-9424-F905BF607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0" y="1217"/>
              <a:ext cx="0" cy="281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793" name="Line 10">
              <a:extLst>
                <a:ext uri="{FF2B5EF4-FFF2-40B4-BE49-F238E27FC236}">
                  <a16:creationId xmlns:a16="http://schemas.microsoft.com/office/drawing/2014/main" id="{37E164C4-36C3-4940-83E9-E19C3D470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6" y="1238"/>
              <a:ext cx="0" cy="242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794" name="Line 11">
              <a:extLst>
                <a:ext uri="{FF2B5EF4-FFF2-40B4-BE49-F238E27FC236}">
                  <a16:creationId xmlns:a16="http://schemas.microsoft.com/office/drawing/2014/main" id="{D56A4A0A-85D3-4393-8324-C0F39EF0CB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2" y="1498"/>
              <a:ext cx="168" cy="98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795" name="Line 12">
              <a:extLst>
                <a:ext uri="{FF2B5EF4-FFF2-40B4-BE49-F238E27FC236}">
                  <a16:creationId xmlns:a16="http://schemas.microsoft.com/office/drawing/2014/main" id="{30F71E8C-2729-4707-AAC8-8ED21FB37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498"/>
              <a:ext cx="167" cy="98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796" name="Line 13">
              <a:extLst>
                <a:ext uri="{FF2B5EF4-FFF2-40B4-BE49-F238E27FC236}">
                  <a16:creationId xmlns:a16="http://schemas.microsoft.com/office/drawing/2014/main" id="{6B8078CD-2F96-40D2-BEF3-5CCB02B19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" y="1478"/>
              <a:ext cx="152" cy="87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797" name="Line 14">
              <a:extLst>
                <a:ext uri="{FF2B5EF4-FFF2-40B4-BE49-F238E27FC236}">
                  <a16:creationId xmlns:a16="http://schemas.microsoft.com/office/drawing/2014/main" id="{3F7399F7-3284-4543-8D0C-0809436EF0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1155"/>
              <a:ext cx="191" cy="62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798" name="Line 15">
              <a:extLst>
                <a:ext uri="{FF2B5EF4-FFF2-40B4-BE49-F238E27FC236}">
                  <a16:creationId xmlns:a16="http://schemas.microsoft.com/office/drawing/2014/main" id="{D21CA623-1177-4131-9D17-E85322EE21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5" y="1209"/>
              <a:ext cx="108" cy="150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799" name="Line 16">
              <a:extLst>
                <a:ext uri="{FF2B5EF4-FFF2-40B4-BE49-F238E27FC236}">
                  <a16:creationId xmlns:a16="http://schemas.microsoft.com/office/drawing/2014/main" id="{687748D8-2319-420E-87D4-B8EF5E191B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66" y="1227"/>
              <a:ext cx="96" cy="132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00" name="Line 17">
              <a:extLst>
                <a:ext uri="{FF2B5EF4-FFF2-40B4-BE49-F238E27FC236}">
                  <a16:creationId xmlns:a16="http://schemas.microsoft.com/office/drawing/2014/main" id="{BCF6A2F7-418C-465E-8CA8-09D4FD69A1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2" y="1359"/>
              <a:ext cx="111" cy="152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01" name="Line 18">
              <a:extLst>
                <a:ext uri="{FF2B5EF4-FFF2-40B4-BE49-F238E27FC236}">
                  <a16:creationId xmlns:a16="http://schemas.microsoft.com/office/drawing/2014/main" id="{BB6A4C89-F60F-4820-A112-580EB8689D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0" y="1498"/>
              <a:ext cx="191" cy="62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02" name="Line 19">
              <a:extLst>
                <a:ext uri="{FF2B5EF4-FFF2-40B4-BE49-F238E27FC236}">
                  <a16:creationId xmlns:a16="http://schemas.microsoft.com/office/drawing/2014/main" id="{EB2F9303-67B3-44C8-BE01-189DB86BB8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5" y="959"/>
              <a:ext cx="0" cy="116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03" name="Line 20">
              <a:extLst>
                <a:ext uri="{FF2B5EF4-FFF2-40B4-BE49-F238E27FC236}">
                  <a16:creationId xmlns:a16="http://schemas.microsoft.com/office/drawing/2014/main" id="{3F929F58-4031-4938-9D7F-225FBE33E2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5" y="2486"/>
              <a:ext cx="546" cy="0"/>
            </a:xfrm>
            <a:prstGeom prst="line">
              <a:avLst/>
            </a:prstGeom>
            <a:noFill/>
            <a:ln w="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04" name="Freeform 21">
              <a:extLst>
                <a:ext uri="{FF2B5EF4-FFF2-40B4-BE49-F238E27FC236}">
                  <a16:creationId xmlns:a16="http://schemas.microsoft.com/office/drawing/2014/main" id="{87E4A6DC-CB79-42F2-A977-D679D2F86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" y="2461"/>
              <a:ext cx="560" cy="51"/>
            </a:xfrm>
            <a:custGeom>
              <a:avLst/>
              <a:gdLst>
                <a:gd name="T0" fmla="*/ 555 w 560"/>
                <a:gd name="T1" fmla="*/ 0 h 51"/>
                <a:gd name="T2" fmla="*/ 560 w 560"/>
                <a:gd name="T3" fmla="*/ 25 h 51"/>
                <a:gd name="T4" fmla="*/ 555 w 560"/>
                <a:gd name="T5" fmla="*/ 51 h 51"/>
                <a:gd name="T6" fmla="*/ 6 w 560"/>
                <a:gd name="T7" fmla="*/ 51 h 51"/>
                <a:gd name="T8" fmla="*/ 0 w 560"/>
                <a:gd name="T9" fmla="*/ 25 h 51"/>
                <a:gd name="T10" fmla="*/ 6 w 560"/>
                <a:gd name="T11" fmla="*/ 0 h 51"/>
                <a:gd name="T12" fmla="*/ 555 w 560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0"/>
                <a:gd name="T22" fmla="*/ 0 h 51"/>
                <a:gd name="T23" fmla="*/ 560 w 560"/>
                <a:gd name="T24" fmla="*/ 51 h 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0" h="51">
                  <a:moveTo>
                    <a:pt x="555" y="0"/>
                  </a:moveTo>
                  <a:lnTo>
                    <a:pt x="560" y="25"/>
                  </a:lnTo>
                  <a:lnTo>
                    <a:pt x="555" y="51"/>
                  </a:lnTo>
                  <a:lnTo>
                    <a:pt x="6" y="51"/>
                  </a:lnTo>
                  <a:lnTo>
                    <a:pt x="0" y="25"/>
                  </a:lnTo>
                  <a:lnTo>
                    <a:pt x="6" y="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05" name="Line 22">
              <a:extLst>
                <a:ext uri="{FF2B5EF4-FFF2-40B4-BE49-F238E27FC236}">
                  <a16:creationId xmlns:a16="http://schemas.microsoft.com/office/drawing/2014/main" id="{3E22A256-4BC2-4240-9073-E727AED5C9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9" y="2141"/>
              <a:ext cx="206" cy="343"/>
            </a:xfrm>
            <a:prstGeom prst="line">
              <a:avLst/>
            </a:prstGeom>
            <a:noFill/>
            <a:ln w="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06" name="Freeform 23">
              <a:extLst>
                <a:ext uri="{FF2B5EF4-FFF2-40B4-BE49-F238E27FC236}">
                  <a16:creationId xmlns:a16="http://schemas.microsoft.com/office/drawing/2014/main" id="{A3D9F7F1-D3D9-4740-85C2-C55685C32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" y="2125"/>
              <a:ext cx="250" cy="382"/>
            </a:xfrm>
            <a:custGeom>
              <a:avLst/>
              <a:gdLst>
                <a:gd name="T0" fmla="*/ 239 w 250"/>
                <a:gd name="T1" fmla="*/ 3 h 382"/>
                <a:gd name="T2" fmla="*/ 250 w 250"/>
                <a:gd name="T3" fmla="*/ 0 h 382"/>
                <a:gd name="T4" fmla="*/ 242 w 250"/>
                <a:gd name="T5" fmla="*/ 29 h 382"/>
                <a:gd name="T6" fmla="*/ 67 w 250"/>
                <a:gd name="T7" fmla="*/ 382 h 382"/>
                <a:gd name="T8" fmla="*/ 33 w 250"/>
                <a:gd name="T9" fmla="*/ 361 h 382"/>
                <a:gd name="T10" fmla="*/ 0 w 250"/>
                <a:gd name="T11" fmla="*/ 343 h 382"/>
                <a:gd name="T12" fmla="*/ 239 w 250"/>
                <a:gd name="T13" fmla="*/ 3 h 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0"/>
                <a:gd name="T22" fmla="*/ 0 h 382"/>
                <a:gd name="T23" fmla="*/ 250 w 250"/>
                <a:gd name="T24" fmla="*/ 382 h 3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0" h="382">
                  <a:moveTo>
                    <a:pt x="239" y="3"/>
                  </a:moveTo>
                  <a:lnTo>
                    <a:pt x="250" y="0"/>
                  </a:lnTo>
                  <a:lnTo>
                    <a:pt x="242" y="29"/>
                  </a:lnTo>
                  <a:lnTo>
                    <a:pt x="67" y="382"/>
                  </a:lnTo>
                  <a:lnTo>
                    <a:pt x="33" y="361"/>
                  </a:lnTo>
                  <a:lnTo>
                    <a:pt x="0" y="343"/>
                  </a:lnTo>
                  <a:lnTo>
                    <a:pt x="239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07" name="Line 24">
              <a:extLst>
                <a:ext uri="{FF2B5EF4-FFF2-40B4-BE49-F238E27FC236}">
                  <a16:creationId xmlns:a16="http://schemas.microsoft.com/office/drawing/2014/main" id="{1397F472-4C2E-40A2-AF75-CEE3CA4341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5" y="1950"/>
              <a:ext cx="431" cy="175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08" name="Line 25">
              <a:extLst>
                <a:ext uri="{FF2B5EF4-FFF2-40B4-BE49-F238E27FC236}">
                  <a16:creationId xmlns:a16="http://schemas.microsoft.com/office/drawing/2014/main" id="{75CDA62A-5296-4C5F-85C4-BAF2848A29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6" y="1945"/>
              <a:ext cx="469" cy="180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09" name="Line 26">
              <a:extLst>
                <a:ext uri="{FF2B5EF4-FFF2-40B4-BE49-F238E27FC236}">
                  <a16:creationId xmlns:a16="http://schemas.microsoft.com/office/drawing/2014/main" id="{1009DA3E-0C06-4CBF-A1FF-8E1F0D6D36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2138"/>
              <a:ext cx="265" cy="346"/>
            </a:xfrm>
            <a:prstGeom prst="line">
              <a:avLst/>
            </a:prstGeom>
            <a:noFill/>
            <a:ln w="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10" name="Freeform 27">
              <a:extLst>
                <a:ext uri="{FF2B5EF4-FFF2-40B4-BE49-F238E27FC236}">
                  <a16:creationId xmlns:a16="http://schemas.microsoft.com/office/drawing/2014/main" id="{DF38EE5E-B3D9-439B-BE9A-D0754D36F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" y="2125"/>
              <a:ext cx="304" cy="385"/>
            </a:xfrm>
            <a:custGeom>
              <a:avLst/>
              <a:gdLst>
                <a:gd name="T0" fmla="*/ 5 w 304"/>
                <a:gd name="T1" fmla="*/ 21 h 385"/>
                <a:gd name="T2" fmla="*/ 0 w 304"/>
                <a:gd name="T3" fmla="*/ 0 h 385"/>
                <a:gd name="T4" fmla="*/ 10 w 304"/>
                <a:gd name="T5" fmla="*/ 3 h 385"/>
                <a:gd name="T6" fmla="*/ 304 w 304"/>
                <a:gd name="T7" fmla="*/ 338 h 385"/>
                <a:gd name="T8" fmla="*/ 273 w 304"/>
                <a:gd name="T9" fmla="*/ 361 h 385"/>
                <a:gd name="T10" fmla="*/ 242 w 304"/>
                <a:gd name="T11" fmla="*/ 385 h 385"/>
                <a:gd name="T12" fmla="*/ 5 w 304"/>
                <a:gd name="T13" fmla="*/ 21 h 3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4"/>
                <a:gd name="T22" fmla="*/ 0 h 385"/>
                <a:gd name="T23" fmla="*/ 304 w 304"/>
                <a:gd name="T24" fmla="*/ 385 h 38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4" h="385">
                  <a:moveTo>
                    <a:pt x="5" y="21"/>
                  </a:moveTo>
                  <a:lnTo>
                    <a:pt x="0" y="0"/>
                  </a:lnTo>
                  <a:lnTo>
                    <a:pt x="10" y="3"/>
                  </a:lnTo>
                  <a:lnTo>
                    <a:pt x="304" y="338"/>
                  </a:lnTo>
                  <a:lnTo>
                    <a:pt x="273" y="361"/>
                  </a:lnTo>
                  <a:lnTo>
                    <a:pt x="242" y="385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11" name="Line 28">
              <a:extLst>
                <a:ext uri="{FF2B5EF4-FFF2-40B4-BE49-F238E27FC236}">
                  <a16:creationId xmlns:a16="http://schemas.microsoft.com/office/drawing/2014/main" id="{11C88F3A-FDA2-4808-9D0E-423AB19C70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" y="2486"/>
              <a:ext cx="0" cy="96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12" name="Line 29">
              <a:extLst>
                <a:ext uri="{FF2B5EF4-FFF2-40B4-BE49-F238E27FC236}">
                  <a16:creationId xmlns:a16="http://schemas.microsoft.com/office/drawing/2014/main" id="{CCD8C853-5775-424B-94D3-F80BBFABC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2486"/>
              <a:ext cx="0" cy="114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13" name="Line 30">
              <a:extLst>
                <a:ext uri="{FF2B5EF4-FFF2-40B4-BE49-F238E27FC236}">
                  <a16:creationId xmlns:a16="http://schemas.microsoft.com/office/drawing/2014/main" id="{EAEE86BF-36C4-45A3-8033-94875FC0BA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9" y="2352"/>
              <a:ext cx="0" cy="134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14" name="Line 31">
              <a:extLst>
                <a:ext uri="{FF2B5EF4-FFF2-40B4-BE49-F238E27FC236}">
                  <a16:creationId xmlns:a16="http://schemas.microsoft.com/office/drawing/2014/main" id="{AF704577-A197-4A00-BC03-C51AE1937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9" y="2363"/>
              <a:ext cx="0" cy="123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15" name="Line 32">
              <a:extLst>
                <a:ext uri="{FF2B5EF4-FFF2-40B4-BE49-F238E27FC236}">
                  <a16:creationId xmlns:a16="http://schemas.microsoft.com/office/drawing/2014/main" id="{26F46680-F91F-4022-BF1A-9745FA23A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6" y="2125"/>
              <a:ext cx="0" cy="129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16" name="Line 33">
              <a:extLst>
                <a:ext uri="{FF2B5EF4-FFF2-40B4-BE49-F238E27FC236}">
                  <a16:creationId xmlns:a16="http://schemas.microsoft.com/office/drawing/2014/main" id="{A0CD473E-6070-4339-9BA4-7FDC1212D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6" y="1970"/>
              <a:ext cx="0" cy="155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17" name="Line 34">
              <a:extLst>
                <a:ext uri="{FF2B5EF4-FFF2-40B4-BE49-F238E27FC236}">
                  <a16:creationId xmlns:a16="http://schemas.microsoft.com/office/drawing/2014/main" id="{AB660F37-2365-44B1-992C-789841BC9A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6" y="2125"/>
              <a:ext cx="0" cy="155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18" name="Line 35">
              <a:extLst>
                <a:ext uri="{FF2B5EF4-FFF2-40B4-BE49-F238E27FC236}">
                  <a16:creationId xmlns:a16="http://schemas.microsoft.com/office/drawing/2014/main" id="{B6C5771E-23A0-42F8-81BC-1384FE8D0F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6" y="1622"/>
              <a:ext cx="0" cy="503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19" name="Line 36">
              <a:extLst>
                <a:ext uri="{FF2B5EF4-FFF2-40B4-BE49-F238E27FC236}">
                  <a16:creationId xmlns:a16="http://schemas.microsoft.com/office/drawing/2014/main" id="{953AEA0F-0FC5-4C8C-94E2-638280465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1" y="1888"/>
              <a:ext cx="83" cy="0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20" name="Line 37">
              <a:extLst>
                <a:ext uri="{FF2B5EF4-FFF2-40B4-BE49-F238E27FC236}">
                  <a16:creationId xmlns:a16="http://schemas.microsoft.com/office/drawing/2014/main" id="{55763A9E-C88E-4739-82EE-97CA3442CE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6" y="1888"/>
              <a:ext cx="91" cy="0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21" name="Line 38">
              <a:extLst>
                <a:ext uri="{FF2B5EF4-FFF2-40B4-BE49-F238E27FC236}">
                  <a16:creationId xmlns:a16="http://schemas.microsoft.com/office/drawing/2014/main" id="{5B69CCD2-6985-408A-BA40-2E7F234C9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2" y="1970"/>
              <a:ext cx="0" cy="122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22" name="Line 39">
              <a:extLst>
                <a:ext uri="{FF2B5EF4-FFF2-40B4-BE49-F238E27FC236}">
                  <a16:creationId xmlns:a16="http://schemas.microsoft.com/office/drawing/2014/main" id="{6F16B620-7014-4A0F-A572-86AC76437E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4" y="1888"/>
              <a:ext cx="98" cy="0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23" name="Line 40">
              <a:extLst>
                <a:ext uri="{FF2B5EF4-FFF2-40B4-BE49-F238E27FC236}">
                  <a16:creationId xmlns:a16="http://schemas.microsoft.com/office/drawing/2014/main" id="{D317E3A6-FA23-43B7-A676-8A68DC5578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4" y="1687"/>
              <a:ext cx="0" cy="123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24" name="Line 41">
              <a:extLst>
                <a:ext uri="{FF2B5EF4-FFF2-40B4-BE49-F238E27FC236}">
                  <a16:creationId xmlns:a16="http://schemas.microsoft.com/office/drawing/2014/main" id="{10082548-17FE-4AFE-BAAA-DF221580E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7" y="1687"/>
              <a:ext cx="0" cy="123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42">
              <a:extLst>
                <a:ext uri="{FF2B5EF4-FFF2-40B4-BE49-F238E27FC236}">
                  <a16:creationId xmlns:a16="http://schemas.microsoft.com/office/drawing/2014/main" id="{BB5A1EC8-B9CF-4197-AC80-C1D03285B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1131"/>
              <a:ext cx="10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 dirty="0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kumimoji="1" lang="en-US" altLang="zh-CN" sz="11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43">
              <a:extLst>
                <a:ext uri="{FF2B5EF4-FFF2-40B4-BE49-F238E27FC236}">
                  <a16:creationId xmlns:a16="http://schemas.microsoft.com/office/drawing/2014/main" id="{D1712421-4EEE-4E10-BB4A-D2427606E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1" y="1556"/>
              <a:ext cx="10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C7A5AA71-5566-4166-91F3-3F78C4265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3" y="1044"/>
              <a:ext cx="10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AF02DDE6-D050-456B-AE78-F15E1075D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3" y="1501"/>
              <a:ext cx="10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9EF213CD-E783-4BA6-9232-58EDA1CEC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" y="1362"/>
              <a:ext cx="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9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A8CEE480-B237-42E8-AF5C-F830BBDEB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754"/>
              <a:ext cx="210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48">
              <a:extLst>
                <a:ext uri="{FF2B5EF4-FFF2-40B4-BE49-F238E27FC236}">
                  <a16:creationId xmlns:a16="http://schemas.microsoft.com/office/drawing/2014/main" id="{4E5292F3-064C-4445-83FF-44A4AB446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" y="754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32" name="Rectangle 49">
              <a:extLst>
                <a:ext uri="{FF2B5EF4-FFF2-40B4-BE49-F238E27FC236}">
                  <a16:creationId xmlns:a16="http://schemas.microsoft.com/office/drawing/2014/main" id="{638A9569-B83A-4BB4-9730-FCABDC69E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799"/>
              <a:ext cx="5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800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kumimoji="1" lang="en-US" altLang="zh-CN" sz="1100" b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E89CA3BE-D92E-4554-A36D-7C528EFB0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1831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644E65ED-D9BB-4A1B-B86E-56D93BBA2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577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E23374C3-A267-4861-8BBC-D90DC25DB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" y="2577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8B96F4A6-A37D-4DC6-8FE1-1A6224296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" y="2595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9827DE26-AFFC-490F-AAC6-B40A3A988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2595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55">
              <a:extLst>
                <a:ext uri="{FF2B5EF4-FFF2-40B4-BE49-F238E27FC236}">
                  <a16:creationId xmlns:a16="http://schemas.microsoft.com/office/drawing/2014/main" id="{C3C31EF9-B209-486A-9578-ECD692CB4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" y="2185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56">
              <a:extLst>
                <a:ext uri="{FF2B5EF4-FFF2-40B4-BE49-F238E27FC236}">
                  <a16:creationId xmlns:a16="http://schemas.microsoft.com/office/drawing/2014/main" id="{E95D521D-8068-48F4-B722-422CB754E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5" y="2194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57">
              <a:extLst>
                <a:ext uri="{FF2B5EF4-FFF2-40B4-BE49-F238E27FC236}">
                  <a16:creationId xmlns:a16="http://schemas.microsoft.com/office/drawing/2014/main" id="{ACF016AE-D68A-439A-95E0-B674B68B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247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58">
              <a:extLst>
                <a:ext uri="{FF2B5EF4-FFF2-40B4-BE49-F238E27FC236}">
                  <a16:creationId xmlns:a16="http://schemas.microsoft.com/office/drawing/2014/main" id="{32BAEB82-D7C1-4E07-940C-E16B8DED0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" y="1802"/>
              <a:ext cx="10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59">
              <a:extLst>
                <a:ext uri="{FF2B5EF4-FFF2-40B4-BE49-F238E27FC236}">
                  <a16:creationId xmlns:a16="http://schemas.microsoft.com/office/drawing/2014/main" id="{A113120A-039A-4BEA-9467-8F9DD76FB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4" y="1797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43" name="Rectangle 60">
              <a:extLst>
                <a:ext uri="{FF2B5EF4-FFF2-40B4-BE49-F238E27FC236}">
                  <a16:creationId xmlns:a16="http://schemas.microsoft.com/office/drawing/2014/main" id="{6F6E391E-EDCE-4CB5-9CE5-D31CA31547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789" y="1888"/>
              <a:ext cx="12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800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kumimoji="1" lang="en-US" altLang="zh-CN" sz="1100" b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Rectangle 61">
              <a:extLst>
                <a:ext uri="{FF2B5EF4-FFF2-40B4-BE49-F238E27FC236}">
                  <a16:creationId xmlns:a16="http://schemas.microsoft.com/office/drawing/2014/main" id="{8B097032-FDFC-42E7-AF6B-C01AB4849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" y="2272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62">
              <a:extLst>
                <a:ext uri="{FF2B5EF4-FFF2-40B4-BE49-F238E27FC236}">
                  <a16:creationId xmlns:a16="http://schemas.microsoft.com/office/drawing/2014/main" id="{082E73E5-CB4C-4B1C-B20D-650020043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" y="2080"/>
              <a:ext cx="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Rectangle 63">
              <a:extLst>
                <a:ext uri="{FF2B5EF4-FFF2-40B4-BE49-F238E27FC236}">
                  <a16:creationId xmlns:a16="http://schemas.microsoft.com/office/drawing/2014/main" id="{9484DA39-560A-4BB9-B0DD-00B46D075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069"/>
              <a:ext cx="8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'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Rectangle 64">
              <a:extLst>
                <a:ext uri="{FF2B5EF4-FFF2-40B4-BE49-F238E27FC236}">
                  <a16:creationId xmlns:a16="http://schemas.microsoft.com/office/drawing/2014/main" id="{90C9D090-0534-4442-A68B-0E09B219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" y="2310"/>
              <a:ext cx="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65">
              <a:extLst>
                <a:ext uri="{FF2B5EF4-FFF2-40B4-BE49-F238E27FC236}">
                  <a16:creationId xmlns:a16="http://schemas.microsoft.com/office/drawing/2014/main" id="{EBAB7B46-8C0B-4D6D-96F2-6EC6F5B0A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2310"/>
              <a:ext cx="4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'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7686EDBC-460D-4810-8483-AACEF763B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802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67">
              <a:extLst>
                <a:ext uri="{FF2B5EF4-FFF2-40B4-BE49-F238E27FC236}">
                  <a16:creationId xmlns:a16="http://schemas.microsoft.com/office/drawing/2014/main" id="{441E637C-5BC1-4461-9DC2-C7AAAD52A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7" y="1802"/>
              <a:ext cx="90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68">
              <a:extLst>
                <a:ext uri="{FF2B5EF4-FFF2-40B4-BE49-F238E27FC236}">
                  <a16:creationId xmlns:a16="http://schemas.microsoft.com/office/drawing/2014/main" id="{CDD0B898-8B0F-4A97-8A54-DCC0EFE71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2087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52" name="Rectangle 69">
              <a:extLst>
                <a:ext uri="{FF2B5EF4-FFF2-40B4-BE49-F238E27FC236}">
                  <a16:creationId xmlns:a16="http://schemas.microsoft.com/office/drawing/2014/main" id="{644A3762-0F7F-40DE-BEC1-11EE309CC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4" y="2048"/>
              <a:ext cx="3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800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endParaRPr kumimoji="1" lang="en-US" altLang="zh-CN" sz="1100" b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70">
              <a:extLst>
                <a:ext uri="{FF2B5EF4-FFF2-40B4-BE49-F238E27FC236}">
                  <a16:creationId xmlns:a16="http://schemas.microsoft.com/office/drawing/2014/main" id="{3F47C566-5495-4AF6-8B4A-E12E2C668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797"/>
              <a:ext cx="4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71">
              <a:extLst>
                <a:ext uri="{FF2B5EF4-FFF2-40B4-BE49-F238E27FC236}">
                  <a16:creationId xmlns:a16="http://schemas.microsoft.com/office/drawing/2014/main" id="{BA0AD3B0-EDBE-4D35-BD32-E1D75EE7E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802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72">
              <a:extLst>
                <a:ext uri="{FF2B5EF4-FFF2-40B4-BE49-F238E27FC236}">
                  <a16:creationId xmlns:a16="http://schemas.microsoft.com/office/drawing/2014/main" id="{FA943179-0CB4-4C6B-9E2F-31881AA76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1519"/>
              <a:ext cx="11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1051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</a:t>
              </a:r>
              <a:endParaRPr kumimoji="1" lang="en-US" altLang="zh-CN" sz="11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Line 73">
              <a:extLst>
                <a:ext uri="{FF2B5EF4-FFF2-40B4-BE49-F238E27FC236}">
                  <a16:creationId xmlns:a16="http://schemas.microsoft.com/office/drawing/2014/main" id="{00CD6538-E396-4963-B223-0F11BBEA7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706"/>
              <a:ext cx="318" cy="1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57" name="Text Box 74">
              <a:extLst>
                <a:ext uri="{FF2B5EF4-FFF2-40B4-BE49-F238E27FC236}">
                  <a16:creationId xmlns:a16="http://schemas.microsoft.com/office/drawing/2014/main" id="{D24DC88E-656F-4D1A-8665-70BC025AF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4" y="1482"/>
              <a:ext cx="95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160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糖苷键</a:t>
              </a:r>
            </a:p>
          </p:txBody>
        </p:sp>
        <p:sp>
          <p:nvSpPr>
            <p:cNvPr id="88" name="Line 75">
              <a:extLst>
                <a:ext uri="{FF2B5EF4-FFF2-40B4-BE49-F238E27FC236}">
                  <a16:creationId xmlns:a16="http://schemas.microsoft.com/office/drawing/2014/main" id="{EBE25CEB-8F5C-497C-981A-6651D77744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0000">
              <a:off x="2335" y="1434"/>
              <a:ext cx="157" cy="408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 sz="1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859" name="Text Box 76">
              <a:extLst>
                <a:ext uri="{FF2B5EF4-FFF2-40B4-BE49-F238E27FC236}">
                  <a16:creationId xmlns:a16="http://schemas.microsoft.com/office/drawing/2014/main" id="{736EBBD4-2434-4184-94E4-E3D09DEE7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1103"/>
              <a:ext cx="68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160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酯键</a:t>
              </a: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4035E1-A6C3-40F0-A765-BD9F6FA18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103</a:t>
            </a:fld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68455-BE54-4AD8-AEB0-E5416DBBC3B1}"/>
              </a:ext>
            </a:extLst>
          </p:cNvPr>
          <p:cNvSpPr txBox="1"/>
          <p:nvPr/>
        </p:nvSpPr>
        <p:spPr>
          <a:xfrm>
            <a:off x="323528" y="-8021"/>
            <a:ext cx="1210588" cy="70788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defRPr kumimoji="1" sz="4000" b="1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小结</a:t>
            </a:r>
          </a:p>
        </p:txBody>
      </p:sp>
      <p:sp>
        <p:nvSpPr>
          <p:cNvPr id="75779" name="TextBox 2">
            <a:extLst>
              <a:ext uri="{FF2B5EF4-FFF2-40B4-BE49-F238E27FC236}">
                <a16:creationId xmlns:a16="http://schemas.microsoft.com/office/drawing/2014/main" id="{A25A1976-61D2-4240-852A-FA9C7918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42" y="1123346"/>
            <a:ext cx="753603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8001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核酸的一级结构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10000"/>
              </a:lnSpc>
              <a:spcBef>
                <a:spcPts val="600"/>
              </a:spcBef>
              <a:buClrTx/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核酸中核苷酸的排列顺序，也就是碱基序列。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Text Box 43">
            <a:extLst>
              <a:ext uri="{FF2B5EF4-FFF2-40B4-BE49-F238E27FC236}">
                <a16:creationId xmlns:a16="http://schemas.microsoft.com/office/drawing/2014/main" id="{47A28C05-8E03-4A99-8FA8-E50F648D1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291" y="2418818"/>
            <a:ext cx="5472137" cy="52322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itchFamily="18" charset="2"/>
              </a:rPr>
              <a:t></a:t>
            </a:r>
            <a:r>
              <a:rPr kumimoji="1"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GGAACTCTTACCTGTA</a:t>
            </a:r>
            <a: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itchFamily="18" charset="2"/>
              </a:rPr>
              <a:t></a:t>
            </a:r>
          </a:p>
        </p:txBody>
      </p:sp>
      <p:sp>
        <p:nvSpPr>
          <p:cNvPr id="87" name="TextBox 2">
            <a:extLst>
              <a:ext uri="{FF2B5EF4-FFF2-40B4-BE49-F238E27FC236}">
                <a16:creationId xmlns:a16="http://schemas.microsoft.com/office/drawing/2014/main" id="{15B004B3-B336-4E10-96E7-433BC8E20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7" y="3369601"/>
            <a:ext cx="5315879" cy="213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8001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DNA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的空间结构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的二级结构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双螺旋结构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的高级结构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超螺旋结构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的折叠和组装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9" name="Picture 3">
            <a:extLst>
              <a:ext uri="{FF2B5EF4-FFF2-40B4-BE49-F238E27FC236}">
                <a16:creationId xmlns:a16="http://schemas.microsoft.com/office/drawing/2014/main" id="{A55CDB31-82C9-400E-9450-83BFF811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" b="45467"/>
          <a:stretch>
            <a:fillRect/>
          </a:stretch>
        </p:blipFill>
        <p:spPr bwMode="auto">
          <a:xfrm>
            <a:off x="7524331" y="2536989"/>
            <a:ext cx="1439863" cy="273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1">
            <a:extLst>
              <a:ext uri="{FF2B5EF4-FFF2-40B4-BE49-F238E27FC236}">
                <a16:creationId xmlns:a16="http://schemas.microsoft.com/office/drawing/2014/main" id="{5A6FDA45-BB94-4BA6-88FD-861A343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19" y="5240468"/>
            <a:ext cx="1968500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CF9341FE-3E9D-4986-B594-CC9A4DD94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077" y="5301208"/>
            <a:ext cx="12160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D606BA-6B11-4ECB-8095-A2D9A7BF10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4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extBox 2">
            <a:extLst>
              <a:ext uri="{FF2B5EF4-FFF2-40B4-BE49-F238E27FC236}">
                <a16:creationId xmlns:a16="http://schemas.microsoft.com/office/drawing/2014/main" id="{E2664C15-490E-4D1D-9EEB-8BB385D48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5" y="1556794"/>
            <a:ext cx="8483413" cy="420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8001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  <a:buClrTx/>
              <a:buNone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 RNA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的结构和功能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的种类、分布、功能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mRNA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是蛋白质合成中的模板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tRNA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是蛋白质合成中的氨基酸载体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的二级结构和三级结构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）以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rRNA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为组分的核蛋白体是蛋白质合成的场所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6805" name="图片 4" descr="pic_278093.jpg">
            <a:extLst>
              <a:ext uri="{FF2B5EF4-FFF2-40B4-BE49-F238E27FC236}">
                <a16:creationId xmlns:a16="http://schemas.microsoft.com/office/drawing/2014/main" id="{ED234BAB-DE4D-4965-AE82-2BED0B92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443" y="1412778"/>
            <a:ext cx="2041525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A3A3A122-F19C-4BEA-9205-ADB2B0F90DD5}"/>
              </a:ext>
            </a:extLst>
          </p:cNvPr>
          <p:cNvSpPr txBox="1"/>
          <p:nvPr/>
        </p:nvSpPr>
        <p:spPr>
          <a:xfrm>
            <a:off x="323528" y="-8021"/>
            <a:ext cx="1210588" cy="70788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defRPr kumimoji="1" sz="4000" b="1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小结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7EFFC4-FBFC-4069-9836-E813205BB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77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05C240-1CF5-490B-973E-3128FFB5DDC2}"/>
              </a:ext>
            </a:extLst>
          </p:cNvPr>
          <p:cNvSpPr txBox="1"/>
          <p:nvPr/>
        </p:nvSpPr>
        <p:spPr>
          <a:xfrm>
            <a:off x="7092280" y="260648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/>
                </a:solidFill>
                <a:latin typeface="+mn-ea"/>
                <a:ea typeface="+mn-ea"/>
              </a:rPr>
              <a:t>生物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  <a:ea typeface="+mn-ea"/>
              </a:rPr>
              <a:t>2 </a:t>
            </a:r>
            <a:endParaRPr lang="zh-CN" altLang="en-US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AC6FDF45-27A0-4FAC-A9CB-E476EC7BA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8" y="1453589"/>
            <a:ext cx="3816351" cy="245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742950" indent="-28575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11430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6002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20574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认识核酸</a:t>
            </a:r>
            <a:endParaRPr lang="en-US" altLang="zh-CN" sz="6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一）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B5B7D1BA-6180-4C32-BE1A-803A80721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55" y="4577790"/>
            <a:ext cx="2447925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742950" indent="-28575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11430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6002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2057400" indent="-228600"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闫菡</a:t>
            </a:r>
          </a:p>
        </p:txBody>
      </p:sp>
    </p:spTree>
    <p:extLst>
      <p:ext uri="{BB962C8B-B14F-4D97-AF65-F5344CB8AC3E}">
        <p14:creationId xmlns:p14="http://schemas.microsoft.com/office/powerpoint/2010/main" val="2155381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DC4AD22-45E4-4163-BDFC-27AA829314A9}"/>
              </a:ext>
            </a:extLst>
          </p:cNvPr>
          <p:cNvSpPr/>
          <p:nvPr/>
        </p:nvSpPr>
        <p:spPr>
          <a:xfrm>
            <a:off x="107504" y="65705"/>
            <a:ext cx="789121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zh-CN" altLang="en-US" sz="4000" b="1" dirty="0">
                <a:ln w="1143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一、</a:t>
            </a:r>
            <a:r>
              <a:rPr lang="en-US" altLang="zh-CN" sz="4000" b="1" dirty="0">
                <a:ln w="1143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DNA</a:t>
            </a:r>
            <a:r>
              <a:rPr lang="zh-CN" altLang="en-US" sz="4000" b="1" dirty="0">
                <a:ln w="1143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</a:t>
            </a:r>
            <a:r>
              <a:rPr lang="en-US" altLang="zh-CN" sz="4000" b="1" dirty="0">
                <a:ln w="1143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RNA</a:t>
            </a:r>
            <a:r>
              <a:rPr lang="zh-CN" altLang="en-US" sz="4000" b="1" dirty="0">
                <a:ln w="1143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的结构和功能</a:t>
            </a:r>
            <a:endParaRPr lang="en-US" altLang="zh-CN" sz="4000" b="1" dirty="0">
              <a:ln w="11430"/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1270" name="Text Box 3">
            <a:extLst>
              <a:ext uri="{FF2B5EF4-FFF2-40B4-BE49-F238E27FC236}">
                <a16:creationId xmlns:a16="http://schemas.microsoft.com/office/drawing/2014/main" id="{8603F7EF-63F9-4E18-B68C-72C4E7529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718" y="1981355"/>
            <a:ext cx="7891215" cy="148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7207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是以核苷酸为基本组成单位的生物大分子，携带和传递遗传信息。</a:t>
            </a:r>
          </a:p>
        </p:txBody>
      </p:sp>
      <p:pic>
        <p:nvPicPr>
          <p:cNvPr id="22535" name="图片 6" descr="images.jpeg">
            <a:extLst>
              <a:ext uri="{FF2B5EF4-FFF2-40B4-BE49-F238E27FC236}">
                <a16:creationId xmlns:a16="http://schemas.microsoft.com/office/drawing/2014/main" id="{82D44B3C-3A53-4214-8002-F576C3D2D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9" y="3695776"/>
            <a:ext cx="7636911" cy="174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右弧形箭头 11">
            <a:extLst>
              <a:ext uri="{FF2B5EF4-FFF2-40B4-BE49-F238E27FC236}">
                <a16:creationId xmlns:a16="http://schemas.microsoft.com/office/drawing/2014/main" id="{DAFC9E92-1256-4960-BD98-88748077DB54}"/>
              </a:ext>
            </a:extLst>
          </p:cNvPr>
          <p:cNvSpPr/>
          <p:nvPr/>
        </p:nvSpPr>
        <p:spPr bwMode="auto">
          <a:xfrm rot="5400000">
            <a:off x="6311102" y="4095932"/>
            <a:ext cx="635923" cy="2376267"/>
          </a:xfrm>
          <a:prstGeom prst="curvedLeftArrow">
            <a:avLst>
              <a:gd name="adj1" fmla="val 18543"/>
              <a:gd name="adj2" fmla="val 81077"/>
              <a:gd name="adj3" fmla="val 28986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sz="20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弧形箭头 12">
            <a:extLst>
              <a:ext uri="{FF2B5EF4-FFF2-40B4-BE49-F238E27FC236}">
                <a16:creationId xmlns:a16="http://schemas.microsoft.com/office/drawing/2014/main" id="{72DEBB3B-91D0-4A26-85AB-36BA87469292}"/>
              </a:ext>
            </a:extLst>
          </p:cNvPr>
          <p:cNvSpPr/>
          <p:nvPr/>
        </p:nvSpPr>
        <p:spPr bwMode="auto">
          <a:xfrm rot="5400000">
            <a:off x="4447927" y="2474001"/>
            <a:ext cx="877167" cy="5861372"/>
          </a:xfrm>
          <a:prstGeom prst="curvedLeftArrow">
            <a:avLst>
              <a:gd name="adj1" fmla="val 18543"/>
              <a:gd name="adj2" fmla="val 81077"/>
              <a:gd name="adj3" fmla="val 33216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chemeClr val="tx2"/>
              </a:solidFill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4D5A1-40AD-465A-B316-C24C51C4B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759" y="5053234"/>
            <a:ext cx="1152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8C943A-822E-4D22-A33A-BAB918502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0806" y="5354308"/>
            <a:ext cx="10052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调控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F75E4-81AC-44BB-9943-E30EACA87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5" y="5990228"/>
            <a:ext cx="77608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中心法则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D65F59-46F9-4A51-98EA-56BB3585AE1F}"/>
              </a:ext>
            </a:extLst>
          </p:cNvPr>
          <p:cNvSpPr/>
          <p:nvPr/>
        </p:nvSpPr>
        <p:spPr>
          <a:xfrm>
            <a:off x="683571" y="1201012"/>
            <a:ext cx="557877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47663" indent="-447663" eaLnBrk="1" hangingPunct="1">
              <a:lnSpc>
                <a:spcPct val="90000"/>
              </a:lnSpc>
              <a:buSzPct val="80000"/>
              <a:buFont typeface="Wingdings" pitchFamily="2" charset="2"/>
              <a:buChar char="n"/>
              <a:defRPr/>
            </a:pPr>
            <a:r>
              <a:rPr kumimoji="1"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 酸</a:t>
            </a:r>
            <a:r>
              <a:rPr kumimoji="1"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(nucleic acid)</a:t>
            </a:r>
            <a:r>
              <a:rPr kumimoji="1"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kumimoji="1"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B9F13-A157-4A6F-BD27-DC86171C8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F27F2011-D05A-4E5F-9A94-57A9A7A10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134" y="63522"/>
            <a:ext cx="5400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defTabSz="182563" eaLnBrk="1" hangingPunct="1">
              <a:buClrTx/>
              <a:buFont typeface="Wingdings" panose="05000000000000000000" pitchFamily="2" charset="2"/>
              <a:buNone/>
              <a:tabLst>
                <a:tab pos="0" algn="l"/>
              </a:tabLst>
              <a:defRPr kumimoji="1" sz="4000" b="1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18256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 defTabSz="18256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 defTabSz="18256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 defTabSz="18256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defTabSz="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defTabSz="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defTabSz="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defTabSz="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1. </a:t>
            </a:r>
            <a:r>
              <a:rPr lang="zh-CN" altLang="en-US" dirty="0">
                <a:solidFill>
                  <a:schemeClr val="tx1"/>
                </a:solidFill>
              </a:rPr>
              <a:t>核酸的分类及分布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B9DA981-8059-4733-AEE7-53F17EC7D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8" y="1557340"/>
            <a:ext cx="5184772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</a:t>
            </a:r>
            <a:r>
              <a:rPr kumimoji="1" lang="zh-CN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于细胞核</a:t>
            </a:r>
            <a:r>
              <a:rPr kumimoji="1" lang="zh-CN" altLang="en-US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、线粒体、叶绿体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1FE7E8D2-8D2B-487F-9204-5EF357429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4" y="4357689"/>
            <a:ext cx="572452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1" lang="zh-CN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分布于细胞核、细胞质、</a:t>
            </a:r>
            <a:r>
              <a:rPr kumimoji="1" lang="zh-CN" altLang="en-US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线粒体等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4662B938-7D9F-4833-A853-ED5787C47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8" y="2249490"/>
            <a:ext cx="31099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(deoxyribonucleic acid, DNA)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56347A95-4694-4D38-ACA4-3EEE2E9DC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8" y="4697415"/>
            <a:ext cx="31654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(ribonucleic acid, RNA)</a:t>
            </a:r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7D3067AB-FC10-4FD3-AD5A-BE2E5B9D8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559829"/>
            <a:ext cx="3175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脱氧核糖核酸</a:t>
            </a:r>
            <a:endParaRPr kumimoji="1" lang="zh-CN" altLang="en-US" sz="3200" b="0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BDFF68E6-B36A-4D19-BE85-8DDBD79BD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7" y="4334479"/>
            <a:ext cx="261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核糖核酸</a:t>
            </a:r>
            <a:endParaRPr kumimoji="1" lang="zh-CN" altLang="en-US" sz="3200" b="0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297" name="AutoShape 9">
            <a:extLst>
              <a:ext uri="{FF2B5EF4-FFF2-40B4-BE49-F238E27FC236}">
                <a16:creationId xmlns:a16="http://schemas.microsoft.com/office/drawing/2014/main" id="{B72F00CA-B114-4070-9B61-64E592CBAAB0}"/>
              </a:ext>
            </a:extLst>
          </p:cNvPr>
          <p:cNvSpPr>
            <a:spLocks/>
          </p:cNvSpPr>
          <p:nvPr/>
        </p:nvSpPr>
        <p:spPr bwMode="auto">
          <a:xfrm>
            <a:off x="413546" y="1835833"/>
            <a:ext cx="169863" cy="2798763"/>
          </a:xfrm>
          <a:prstGeom prst="leftBrace">
            <a:avLst>
              <a:gd name="adj1" fmla="val 137306"/>
              <a:gd name="adj2" fmla="val 50000"/>
            </a:avLst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E3B93B7A-6B46-4282-A9A4-07D13CF53C4F}"/>
              </a:ext>
            </a:extLst>
          </p:cNvPr>
          <p:cNvGrpSpPr>
            <a:grpSpLocks/>
          </p:cNvGrpSpPr>
          <p:nvPr/>
        </p:nvGrpSpPr>
        <p:grpSpPr bwMode="auto">
          <a:xfrm>
            <a:off x="3708402" y="2133602"/>
            <a:ext cx="5400675" cy="4289425"/>
            <a:chOff x="2064" y="1344"/>
            <a:chExt cx="3402" cy="2702"/>
          </a:xfrm>
        </p:grpSpPr>
        <p:sp>
          <p:nvSpPr>
            <p:cNvPr id="12299" name="Text Box 11">
              <a:extLst>
                <a:ext uri="{FF2B5EF4-FFF2-40B4-BE49-F238E27FC236}">
                  <a16:creationId xmlns:a16="http://schemas.microsoft.com/office/drawing/2014/main" id="{59C0BEC6-139E-4EBC-A46B-3794EA416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344"/>
              <a:ext cx="3402" cy="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800" dirty="0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携带遗传信息，并通过复制传递给下一代</a:t>
              </a:r>
            </a:p>
          </p:txBody>
        </p:sp>
        <p:sp>
          <p:nvSpPr>
            <p:cNvPr id="12300" name="Text Box 12">
              <a:extLst>
                <a:ext uri="{FF2B5EF4-FFF2-40B4-BE49-F238E27FC236}">
                  <a16:creationId xmlns:a16="http://schemas.microsoft.com/office/drawing/2014/main" id="{B37101DE-419D-4C42-8640-DB6D7D4C5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113"/>
              <a:ext cx="3401" cy="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800" dirty="0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</a:t>
              </a:r>
              <a:r>
                <a:rPr kumimoji="1" lang="en-US" altLang="zh-CN" sz="2800" dirty="0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DNA</a:t>
              </a:r>
              <a:r>
                <a:rPr kumimoji="1" lang="zh-CN" altLang="en-US" sz="2800" dirty="0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转录的产物，参与遗传信息的复制与表达。某些病毒</a:t>
              </a:r>
              <a:r>
                <a:rPr kumimoji="1" lang="en-US" altLang="zh-CN" sz="2800" dirty="0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RNA</a:t>
              </a:r>
              <a:r>
                <a:rPr kumimoji="1" lang="zh-CN" altLang="en-US" sz="2800" dirty="0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也可作为遗传信息的载体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B5B77-263D-45C9-80BE-696ED6F3AD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 Box 27">
            <a:extLst>
              <a:ext uri="{FF2B5EF4-FFF2-40B4-BE49-F238E27FC236}">
                <a16:creationId xmlns:a16="http://schemas.microsoft.com/office/drawing/2014/main" id="{2078499D-11EF-40D5-B83F-AA4529345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02" y="32684"/>
            <a:ext cx="421484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SzPct val="80000"/>
              <a:defRPr/>
            </a:pPr>
            <a:r>
              <a:rPr kumimoji="1"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核酸的组成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F0380B-3B63-47C5-89D4-0B92E4CAF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5597" name="Object 2">
            <a:extLst>
              <a:ext uri="{FF2B5EF4-FFF2-40B4-BE49-F238E27FC236}">
                <a16:creationId xmlns:a16="http://schemas.microsoft.com/office/drawing/2014/main" id="{EE09C093-1910-4A4F-B185-7933B16FC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457159"/>
              </p:ext>
            </p:extLst>
          </p:nvPr>
        </p:nvGraphicFramePr>
        <p:xfrm>
          <a:off x="714378" y="1109666"/>
          <a:ext cx="6894513" cy="376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esigner 4.1 Drawing" r:id="rId3" imgW="6896100" imgH="3771900" progId="MgxDesigner">
                  <p:embed/>
                </p:oleObj>
              </mc:Choice>
              <mc:Fallback>
                <p:oleObj name="Designer 4.1 Drawing" r:id="rId3" imgW="6896100" imgH="3771900" progId="MgxDesigner">
                  <p:embed/>
                  <p:pic>
                    <p:nvPicPr>
                      <p:cNvPr id="535597" name="Object 2">
                        <a:extLst>
                          <a:ext uri="{FF2B5EF4-FFF2-40B4-BE49-F238E27FC236}">
                            <a16:creationId xmlns:a16="http://schemas.microsoft.com/office/drawing/2014/main" id="{EE09C093-1910-4A4F-B185-7933B16FCD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8" y="1109666"/>
                        <a:ext cx="6894513" cy="376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5569" name="Text Box 17">
            <a:extLst>
              <a:ext uri="{FF2B5EF4-FFF2-40B4-BE49-F238E27FC236}">
                <a16:creationId xmlns:a16="http://schemas.microsoft.com/office/drawing/2014/main" id="{808B6487-F499-4A4F-BD07-8086E9106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6" y="2971803"/>
            <a:ext cx="23070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TW" sz="2400" b="1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Monophosphate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TW" sz="2400" b="1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Diphosphate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TW" sz="2400" b="1" dirty="0">
                <a:solidFill>
                  <a:srgbClr val="CC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Triphosphate</a:t>
            </a:r>
          </a:p>
        </p:txBody>
      </p:sp>
      <p:sp>
        <p:nvSpPr>
          <p:cNvPr id="535570" name="Text Box 18">
            <a:extLst>
              <a:ext uri="{FF2B5EF4-FFF2-40B4-BE49-F238E27FC236}">
                <a16:creationId xmlns:a16="http://schemas.microsoft.com/office/drawing/2014/main" id="{E547FC94-F533-4194-8669-790D02498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3" y="2609851"/>
            <a:ext cx="219964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b="1" dirty="0">
                <a:solidFill>
                  <a:srgbClr val="3366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腺嘌呤</a:t>
            </a:r>
            <a:r>
              <a:rPr lang="en-US" altLang="zh-TW" sz="2000" b="1" dirty="0">
                <a:solidFill>
                  <a:srgbClr val="3366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Adenine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b="1" dirty="0">
                <a:solidFill>
                  <a:srgbClr val="3366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鸟嘌呤</a:t>
            </a:r>
            <a:r>
              <a:rPr lang="en-US" altLang="zh-TW" sz="2000" b="1" dirty="0">
                <a:solidFill>
                  <a:srgbClr val="3366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Guanine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zh-CN" sz="2000" b="1" dirty="0">
              <a:solidFill>
                <a:srgbClr val="3366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b="1" dirty="0">
                <a:solidFill>
                  <a:srgbClr val="3366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胸腺嘧啶</a:t>
            </a:r>
            <a:r>
              <a:rPr lang="en-US" altLang="zh-TW" sz="2000" b="1" dirty="0">
                <a:solidFill>
                  <a:srgbClr val="3366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Thymine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b="1" dirty="0">
                <a:solidFill>
                  <a:srgbClr val="3366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胞嘧啶</a:t>
            </a:r>
            <a:r>
              <a:rPr lang="en-US" altLang="zh-TW" sz="2000" b="1" dirty="0">
                <a:solidFill>
                  <a:srgbClr val="3366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Cytosine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b="1" dirty="0">
                <a:solidFill>
                  <a:srgbClr val="3366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尿嘧啶</a:t>
            </a:r>
            <a:r>
              <a:rPr lang="en-US" altLang="zh-TW" sz="2000" b="1" dirty="0">
                <a:solidFill>
                  <a:srgbClr val="3366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Uracil</a:t>
            </a:r>
          </a:p>
        </p:txBody>
      </p:sp>
      <p:sp>
        <p:nvSpPr>
          <p:cNvPr id="535574" name="Rectangle 22">
            <a:extLst>
              <a:ext uri="{FF2B5EF4-FFF2-40B4-BE49-F238E27FC236}">
                <a16:creationId xmlns:a16="http://schemas.microsoft.com/office/drawing/2014/main" id="{CA6E0B47-E5C8-423D-B787-1E48DEA4F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8020" y="5629603"/>
            <a:ext cx="28007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核苷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Nucleoside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TW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5575" name="Rectangle 23">
            <a:extLst>
              <a:ext uri="{FF2B5EF4-FFF2-40B4-BE49-F238E27FC236}">
                <a16:creationId xmlns:a16="http://schemas.microsoft.com/office/drawing/2014/main" id="{F5442B22-5FDD-409B-84A2-46C10249B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1" y="6247491"/>
            <a:ext cx="4159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TW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核苷酸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TW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Nucleotide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TW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52">
            <a:extLst>
              <a:ext uri="{FF2B5EF4-FFF2-40B4-BE49-F238E27FC236}">
                <a16:creationId xmlns:a16="http://schemas.microsoft.com/office/drawing/2014/main" id="{9AFEB204-2D19-4B36-B88E-A58AB2183599}"/>
              </a:ext>
            </a:extLst>
          </p:cNvPr>
          <p:cNvGrpSpPr>
            <a:grpSpLocks/>
          </p:cNvGrpSpPr>
          <p:nvPr/>
        </p:nvGrpSpPr>
        <p:grpSpPr bwMode="auto">
          <a:xfrm>
            <a:off x="7140572" y="2709867"/>
            <a:ext cx="1754188" cy="461962"/>
            <a:chOff x="4329" y="1649"/>
            <a:chExt cx="1105" cy="291"/>
          </a:xfrm>
        </p:grpSpPr>
        <p:sp>
          <p:nvSpPr>
            <p:cNvPr id="31783" name="Rectangle 19">
              <a:extLst>
                <a:ext uri="{FF2B5EF4-FFF2-40B4-BE49-F238E27FC236}">
                  <a16:creationId xmlns:a16="http://schemas.microsoft.com/office/drawing/2014/main" id="{BC7E27FD-CEE7-4B74-B69B-F1A4CB29F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649"/>
              <a:ext cx="106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en-US" sz="2400" b="1">
                  <a:solidFill>
                    <a:srgbClr val="336699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嘌呤</a:t>
              </a:r>
              <a:r>
                <a:rPr lang="en-US" altLang="zh-TW" sz="2400" b="1">
                  <a:solidFill>
                    <a:srgbClr val="336699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Purine</a:t>
              </a:r>
            </a:p>
          </p:txBody>
        </p:sp>
        <p:grpSp>
          <p:nvGrpSpPr>
            <p:cNvPr id="31784" name="Group 27">
              <a:extLst>
                <a:ext uri="{FF2B5EF4-FFF2-40B4-BE49-F238E27FC236}">
                  <a16:creationId xmlns:a16="http://schemas.microsoft.com/office/drawing/2014/main" id="{273C5EF7-AE8F-479C-99F2-1472A677C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9" y="1662"/>
              <a:ext cx="62" cy="277"/>
              <a:chOff x="4227" y="1629"/>
              <a:chExt cx="107" cy="277"/>
            </a:xfrm>
          </p:grpSpPr>
          <p:sp>
            <p:nvSpPr>
              <p:cNvPr id="31785" name="Line 24">
                <a:extLst>
                  <a:ext uri="{FF2B5EF4-FFF2-40B4-BE49-F238E27FC236}">
                    <a16:creationId xmlns:a16="http://schemas.microsoft.com/office/drawing/2014/main" id="{8AC2D2B0-060C-4033-8739-7AC41BA104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9" y="1629"/>
                <a:ext cx="9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6" name="Line 25">
                <a:extLst>
                  <a:ext uri="{FF2B5EF4-FFF2-40B4-BE49-F238E27FC236}">
                    <a16:creationId xmlns:a16="http://schemas.microsoft.com/office/drawing/2014/main" id="{510CCFF6-BB86-4092-940C-1AF3CF524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4" y="1629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7" name="Line 26">
                <a:extLst>
                  <a:ext uri="{FF2B5EF4-FFF2-40B4-BE49-F238E27FC236}">
                    <a16:creationId xmlns:a16="http://schemas.microsoft.com/office/drawing/2014/main" id="{DC426D7D-4713-4197-A504-07B39C9A6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7" y="190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Group 53">
            <a:extLst>
              <a:ext uri="{FF2B5EF4-FFF2-40B4-BE49-F238E27FC236}">
                <a16:creationId xmlns:a16="http://schemas.microsoft.com/office/drawing/2014/main" id="{DA18350B-BF1D-4F6E-A8A4-2B9D2372FCD3}"/>
              </a:ext>
            </a:extLst>
          </p:cNvPr>
          <p:cNvGrpSpPr>
            <a:grpSpLocks/>
          </p:cNvGrpSpPr>
          <p:nvPr/>
        </p:nvGrpSpPr>
        <p:grpSpPr bwMode="auto">
          <a:xfrm>
            <a:off x="7315204" y="3627446"/>
            <a:ext cx="1703388" cy="830263"/>
            <a:chOff x="4862" y="2161"/>
            <a:chExt cx="1073" cy="523"/>
          </a:xfrm>
        </p:grpSpPr>
        <p:sp>
          <p:nvSpPr>
            <p:cNvPr id="31778" name="Rectangle 20">
              <a:extLst>
                <a:ext uri="{FF2B5EF4-FFF2-40B4-BE49-F238E27FC236}">
                  <a16:creationId xmlns:a16="http://schemas.microsoft.com/office/drawing/2014/main" id="{48052DC2-8879-4502-8A5E-109E0421A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" y="2161"/>
              <a:ext cx="1041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en-US" sz="2400" b="1" dirty="0">
                  <a:solidFill>
                    <a:srgbClr val="336699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嘧啶</a:t>
              </a:r>
              <a:endParaRPr lang="en-US" altLang="zh-CN" sz="2400" b="1" dirty="0">
                <a:solidFill>
                  <a:srgbClr val="3366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TW" sz="2400" b="1" dirty="0">
                  <a:solidFill>
                    <a:srgbClr val="336699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Pyrimidine</a:t>
              </a:r>
            </a:p>
          </p:txBody>
        </p:sp>
        <p:grpSp>
          <p:nvGrpSpPr>
            <p:cNvPr id="31779" name="Group 28">
              <a:extLst>
                <a:ext uri="{FF2B5EF4-FFF2-40B4-BE49-F238E27FC236}">
                  <a16:creationId xmlns:a16="http://schemas.microsoft.com/office/drawing/2014/main" id="{C7325997-937B-4C13-8147-7068D714E3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2" y="2180"/>
              <a:ext cx="64" cy="479"/>
              <a:chOff x="4985" y="1611"/>
              <a:chExt cx="107" cy="275"/>
            </a:xfrm>
          </p:grpSpPr>
          <p:sp>
            <p:nvSpPr>
              <p:cNvPr id="31780" name="Line 29">
                <a:extLst>
                  <a:ext uri="{FF2B5EF4-FFF2-40B4-BE49-F238E27FC236}">
                    <a16:creationId xmlns:a16="http://schemas.microsoft.com/office/drawing/2014/main" id="{E80753E0-1AD5-4584-9C7D-C32754AEB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8" y="1611"/>
                <a:ext cx="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1" name="Line 30">
                <a:extLst>
                  <a:ext uri="{FF2B5EF4-FFF2-40B4-BE49-F238E27FC236}">
                    <a16:creationId xmlns:a16="http://schemas.microsoft.com/office/drawing/2014/main" id="{ADE61BEB-31D9-46E2-8DE6-2DB395DB0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2" y="1612"/>
                <a:ext cx="0" cy="27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82" name="Line 31">
                <a:extLst>
                  <a:ext uri="{FF2B5EF4-FFF2-40B4-BE49-F238E27FC236}">
                    <a16:creationId xmlns:a16="http://schemas.microsoft.com/office/drawing/2014/main" id="{A74EED5C-FFD3-446C-BF1D-5EAF462B43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5" y="1885"/>
                <a:ext cx="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32">
            <a:extLst>
              <a:ext uri="{FF2B5EF4-FFF2-40B4-BE49-F238E27FC236}">
                <a16:creationId xmlns:a16="http://schemas.microsoft.com/office/drawing/2014/main" id="{FDCC8EA6-635A-4A6D-8A81-C326EA31036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063480" y="2905795"/>
            <a:ext cx="457200" cy="5040560"/>
            <a:chOff x="4416" y="1584"/>
            <a:chExt cx="96" cy="384"/>
          </a:xfrm>
        </p:grpSpPr>
        <p:sp>
          <p:nvSpPr>
            <p:cNvPr id="31775" name="Line 33">
              <a:extLst>
                <a:ext uri="{FF2B5EF4-FFF2-40B4-BE49-F238E27FC236}">
                  <a16:creationId xmlns:a16="http://schemas.microsoft.com/office/drawing/2014/main" id="{D9BF87BF-4EAB-4123-BC30-9CC59E8DE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584"/>
              <a:ext cx="96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6" name="Line 34">
              <a:extLst>
                <a:ext uri="{FF2B5EF4-FFF2-40B4-BE49-F238E27FC236}">
                  <a16:creationId xmlns:a16="http://schemas.microsoft.com/office/drawing/2014/main" id="{CFD43DED-B8EF-4030-A7F9-99AC3FCF4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1584"/>
              <a:ext cx="0" cy="384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7" name="Line 35">
              <a:extLst>
                <a:ext uri="{FF2B5EF4-FFF2-40B4-BE49-F238E27FC236}">
                  <a16:creationId xmlns:a16="http://schemas.microsoft.com/office/drawing/2014/main" id="{23D822BB-9C5A-4889-BEE7-B532E9FDA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968"/>
              <a:ext cx="96" cy="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36">
            <a:extLst>
              <a:ext uri="{FF2B5EF4-FFF2-40B4-BE49-F238E27FC236}">
                <a16:creationId xmlns:a16="http://schemas.microsoft.com/office/drawing/2014/main" id="{24DA9C7D-D538-421E-874E-75C903C6083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170498" y="2535129"/>
            <a:ext cx="461963" cy="6821759"/>
            <a:chOff x="4416" y="1584"/>
            <a:chExt cx="97" cy="384"/>
          </a:xfrm>
        </p:grpSpPr>
        <p:sp>
          <p:nvSpPr>
            <p:cNvPr id="31772" name="Line 37">
              <a:extLst>
                <a:ext uri="{FF2B5EF4-FFF2-40B4-BE49-F238E27FC236}">
                  <a16:creationId xmlns:a16="http://schemas.microsoft.com/office/drawing/2014/main" id="{C9C3D804-B853-4819-946C-4C680F12B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584"/>
              <a:ext cx="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3" name="Line 38">
              <a:extLst>
                <a:ext uri="{FF2B5EF4-FFF2-40B4-BE49-F238E27FC236}">
                  <a16:creationId xmlns:a16="http://schemas.microsoft.com/office/drawing/2014/main" id="{D56DDC92-8293-4D55-9C35-59076E693D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1584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4" name="Line 39">
              <a:extLst>
                <a:ext uri="{FF2B5EF4-FFF2-40B4-BE49-F238E27FC236}">
                  <a16:creationId xmlns:a16="http://schemas.microsoft.com/office/drawing/2014/main" id="{5D467557-14CE-4F91-8D9A-C5BBAE1B2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968"/>
              <a:ext cx="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5598" name="Rectangle 46">
            <a:extLst>
              <a:ext uri="{FF2B5EF4-FFF2-40B4-BE49-F238E27FC236}">
                <a16:creationId xmlns:a16="http://schemas.microsoft.com/office/drawing/2014/main" id="{333771A1-E925-4055-ABF3-E12763F2E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615" y="2052639"/>
            <a:ext cx="10871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TW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磷 酸</a:t>
            </a:r>
          </a:p>
        </p:txBody>
      </p:sp>
      <p:sp>
        <p:nvSpPr>
          <p:cNvPr id="535599" name="Rectangle 47">
            <a:extLst>
              <a:ext uri="{FF2B5EF4-FFF2-40B4-BE49-F238E27FC236}">
                <a16:creationId xmlns:a16="http://schemas.microsoft.com/office/drawing/2014/main" id="{6FD03850-A00B-4DE6-BE39-809C1DF8A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710" y="3909081"/>
            <a:ext cx="10871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戊 </a:t>
            </a:r>
            <a:r>
              <a:rPr lang="zh-TW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糖</a:t>
            </a:r>
          </a:p>
        </p:txBody>
      </p:sp>
      <p:grpSp>
        <p:nvGrpSpPr>
          <p:cNvPr id="8" name="Group 54">
            <a:extLst>
              <a:ext uri="{FF2B5EF4-FFF2-40B4-BE49-F238E27FC236}">
                <a16:creationId xmlns:a16="http://schemas.microsoft.com/office/drawing/2014/main" id="{3536E35D-0B93-4F8C-834C-9C84DDEC72AA}"/>
              </a:ext>
            </a:extLst>
          </p:cNvPr>
          <p:cNvGrpSpPr>
            <a:grpSpLocks/>
          </p:cNvGrpSpPr>
          <p:nvPr/>
        </p:nvGrpSpPr>
        <p:grpSpPr bwMode="auto">
          <a:xfrm>
            <a:off x="3216277" y="4535488"/>
            <a:ext cx="3392488" cy="1138238"/>
            <a:chOff x="2296" y="2745"/>
            <a:chExt cx="2137" cy="717"/>
          </a:xfrm>
        </p:grpSpPr>
        <p:sp>
          <p:nvSpPr>
            <p:cNvPr id="31768" name="Rectangle 21">
              <a:extLst>
                <a:ext uri="{FF2B5EF4-FFF2-40B4-BE49-F238E27FC236}">
                  <a16:creationId xmlns:a16="http://schemas.microsoft.com/office/drawing/2014/main" id="{0B26FEF5-2DA2-44B8-BEF9-4C9510407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2915"/>
              <a:ext cx="2137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7620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en-US" sz="2400" b="1" dirty="0">
                  <a:solidFill>
                    <a:srgbClr val="008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核糖 </a:t>
              </a:r>
              <a:r>
                <a:rPr lang="en-US" altLang="zh-TW" sz="2800" b="1" dirty="0">
                  <a:solidFill>
                    <a:srgbClr val="008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Ribose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zh-CN" altLang="en-US" sz="2400" b="1" dirty="0">
                  <a:solidFill>
                    <a:srgbClr val="008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脱氧核糖 </a:t>
              </a:r>
              <a:r>
                <a:rPr lang="en-US" altLang="zh-TW" sz="2800" b="1" dirty="0">
                  <a:solidFill>
                    <a:srgbClr val="008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Deoxyribose</a:t>
              </a:r>
            </a:p>
          </p:txBody>
        </p:sp>
        <p:sp>
          <p:nvSpPr>
            <p:cNvPr id="31771" name="Line 48">
              <a:extLst>
                <a:ext uri="{FF2B5EF4-FFF2-40B4-BE49-F238E27FC236}">
                  <a16:creationId xmlns:a16="http://schemas.microsoft.com/office/drawing/2014/main" id="{EFD071FD-D72F-4040-852E-3B233CE65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3" y="2745"/>
              <a:ext cx="3" cy="17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5603" name="Rectangle 51">
            <a:extLst>
              <a:ext uri="{FF2B5EF4-FFF2-40B4-BE49-F238E27FC236}">
                <a16:creationId xmlns:a16="http://schemas.microsoft.com/office/drawing/2014/main" id="{8B29684F-D68B-40B6-80B8-C5FB6624A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42" y="1819276"/>
            <a:ext cx="10871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7620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碱</a:t>
            </a:r>
            <a:r>
              <a:rPr lang="zh-TW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基</a:t>
            </a:r>
          </a:p>
        </p:txBody>
      </p:sp>
      <p:grpSp>
        <p:nvGrpSpPr>
          <p:cNvPr id="10" name="Group 62">
            <a:extLst>
              <a:ext uri="{FF2B5EF4-FFF2-40B4-BE49-F238E27FC236}">
                <a16:creationId xmlns:a16="http://schemas.microsoft.com/office/drawing/2014/main" id="{F51B87D7-9039-4DC4-9BC9-6B5879E9D655}"/>
              </a:ext>
            </a:extLst>
          </p:cNvPr>
          <p:cNvGrpSpPr>
            <a:grpSpLocks/>
          </p:cNvGrpSpPr>
          <p:nvPr/>
        </p:nvGrpSpPr>
        <p:grpSpPr bwMode="auto">
          <a:xfrm>
            <a:off x="2857501" y="1792290"/>
            <a:ext cx="2528888" cy="3198813"/>
            <a:chOff x="2064" y="935"/>
            <a:chExt cx="1593" cy="2015"/>
          </a:xfrm>
        </p:grpSpPr>
        <p:sp>
          <p:nvSpPr>
            <p:cNvPr id="31763" name="Text Box 57">
              <a:extLst>
                <a:ext uri="{FF2B5EF4-FFF2-40B4-BE49-F238E27FC236}">
                  <a16:creationId xmlns:a16="http://schemas.microsoft.com/office/drawing/2014/main" id="{0FB63783-CE55-4608-A50A-2711B1333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1525"/>
              <a:ext cx="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TW" sz="2400" b="1">
                  <a:latin typeface="Times New Roman" panose="02020603050405020304" pitchFamily="18" charset="0"/>
                  <a:ea typeface="MingLiU" panose="02020509000000000000" pitchFamily="49" charset="-120"/>
                </a:rPr>
                <a:t>1’</a:t>
              </a:r>
            </a:p>
          </p:txBody>
        </p:sp>
        <p:sp>
          <p:nvSpPr>
            <p:cNvPr id="31764" name="Text Box 58">
              <a:extLst>
                <a:ext uri="{FF2B5EF4-FFF2-40B4-BE49-F238E27FC236}">
                  <a16:creationId xmlns:a16="http://schemas.microsoft.com/office/drawing/2014/main" id="{A1AF9E04-3989-40A5-9A23-4E9B46D4B0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2659"/>
              <a:ext cx="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TW" sz="2400" b="1">
                  <a:latin typeface="Times New Roman" panose="02020603050405020304" pitchFamily="18" charset="0"/>
                  <a:ea typeface="MingLiU" panose="02020509000000000000" pitchFamily="49" charset="-120"/>
                </a:rPr>
                <a:t>2’</a:t>
              </a:r>
            </a:p>
          </p:txBody>
        </p:sp>
        <p:sp>
          <p:nvSpPr>
            <p:cNvPr id="31765" name="Text Box 59">
              <a:extLst>
                <a:ext uri="{FF2B5EF4-FFF2-40B4-BE49-F238E27FC236}">
                  <a16:creationId xmlns:a16="http://schemas.microsoft.com/office/drawing/2014/main" id="{0C51D74E-D746-48B8-A2C6-88521A3710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659"/>
              <a:ext cx="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TW" sz="2400" b="1">
                  <a:latin typeface="Times New Roman" panose="02020603050405020304" pitchFamily="18" charset="0"/>
                  <a:ea typeface="MingLiU" panose="02020509000000000000" pitchFamily="49" charset="-120"/>
                </a:rPr>
                <a:t>3’</a:t>
              </a:r>
            </a:p>
          </p:txBody>
        </p:sp>
        <p:sp>
          <p:nvSpPr>
            <p:cNvPr id="31766" name="Text Box 60">
              <a:extLst>
                <a:ext uri="{FF2B5EF4-FFF2-40B4-BE49-F238E27FC236}">
                  <a16:creationId xmlns:a16="http://schemas.microsoft.com/office/drawing/2014/main" id="{1EB063A5-D5F0-43E8-B01C-BD5A87DCD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570"/>
              <a:ext cx="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TW" sz="2400" b="1">
                  <a:latin typeface="Times New Roman" panose="02020603050405020304" pitchFamily="18" charset="0"/>
                  <a:ea typeface="MingLiU" panose="02020509000000000000" pitchFamily="49" charset="-120"/>
                </a:rPr>
                <a:t>4’</a:t>
              </a:r>
            </a:p>
          </p:txBody>
        </p:sp>
        <p:sp>
          <p:nvSpPr>
            <p:cNvPr id="31767" name="Text Box 61">
              <a:extLst>
                <a:ext uri="{FF2B5EF4-FFF2-40B4-BE49-F238E27FC236}">
                  <a16:creationId xmlns:a16="http://schemas.microsoft.com/office/drawing/2014/main" id="{334D5F83-AAB7-423B-A4E1-3A83815EE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935"/>
              <a:ext cx="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zh-TW" sz="2400" b="1">
                  <a:latin typeface="Times New Roman" panose="02020603050405020304" pitchFamily="18" charset="0"/>
                  <a:ea typeface="MingLiU" panose="02020509000000000000" pitchFamily="49" charset="-120"/>
                </a:rPr>
                <a:t>5’</a:t>
              </a:r>
            </a:p>
          </p:txBody>
        </p:sp>
      </p:grpSp>
      <p:sp>
        <p:nvSpPr>
          <p:cNvPr id="31760" name="Rectangle 2">
            <a:extLst>
              <a:ext uri="{FF2B5EF4-FFF2-40B4-BE49-F238E27FC236}">
                <a16:creationId xmlns:a16="http://schemas.microsoft.com/office/drawing/2014/main" id="{8FF3EAEE-77D2-4FFF-B136-E9F8B5E0B01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234951"/>
            <a:ext cx="8534400" cy="508000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3600" dirty="0"/>
              <a:t>核苷酸是核酸的基本结构单位</a:t>
            </a:r>
            <a:endParaRPr lang="en-US" altLang="zh-CN" sz="36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C17798-832F-4291-9E63-96C4C4DAA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5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5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5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5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5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5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5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1000"/>
                                        <p:tgtEl>
                                          <p:spTgt spid="53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4" dur="1000"/>
                                        <p:tgtEl>
                                          <p:spTgt spid="535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5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5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5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5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569" grpId="0" autoUpdateAnimBg="0"/>
      <p:bldP spid="535570" grpId="0" autoUpdateAnimBg="0"/>
      <p:bldP spid="535574" grpId="0" autoUpdateAnimBg="0"/>
      <p:bldP spid="535575" grpId="0" autoUpdateAnimBg="0"/>
      <p:bldP spid="535598" grpId="0" autoUpdateAnimBg="0"/>
      <p:bldP spid="535599" grpId="0" autoUpdateAnimBg="0"/>
      <p:bldP spid="53560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63E1769-5482-40CF-8202-602546E5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5" y="2092925"/>
            <a:ext cx="1928797" cy="148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CED6CF9-3C67-4F57-AC17-FFDE24B67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357" y="1920213"/>
            <a:ext cx="1368425" cy="165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5">
            <a:extLst>
              <a:ext uri="{FF2B5EF4-FFF2-40B4-BE49-F238E27FC236}">
                <a16:creationId xmlns:a16="http://schemas.microsoft.com/office/drawing/2014/main" id="{8BD71581-F38D-49E9-BC4D-92388331F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590" y="1768208"/>
            <a:ext cx="11445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Purine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56">
            <a:extLst>
              <a:ext uri="{FF2B5EF4-FFF2-40B4-BE49-F238E27FC236}">
                <a16:creationId xmlns:a16="http://schemas.microsoft.com/office/drawing/2014/main" id="{628CA5BF-220A-415B-8FF0-422E28853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521" y="1675290"/>
            <a:ext cx="14980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Pyrimidine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2D537A4-A0DF-49E6-A9C9-954AED8EEEAD}"/>
              </a:ext>
            </a:extLst>
          </p:cNvPr>
          <p:cNvGrpSpPr>
            <a:grpSpLocks/>
          </p:cNvGrpSpPr>
          <p:nvPr/>
        </p:nvGrpSpPr>
        <p:grpSpPr bwMode="auto">
          <a:xfrm>
            <a:off x="598174" y="4159750"/>
            <a:ext cx="3312939" cy="1805979"/>
            <a:chOff x="1115617" y="2277410"/>
            <a:chExt cx="2592288" cy="1374460"/>
          </a:xfrm>
        </p:grpSpPr>
        <p:pic>
          <p:nvPicPr>
            <p:cNvPr id="13346" name="Picture 4">
              <a:extLst>
                <a:ext uri="{FF2B5EF4-FFF2-40B4-BE49-F238E27FC236}">
                  <a16:creationId xmlns:a16="http://schemas.microsoft.com/office/drawing/2014/main" id="{84910245-CE2F-4182-8EAC-681196DC5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232" y="2442706"/>
              <a:ext cx="1107513" cy="924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7" name="Picture 5">
              <a:extLst>
                <a:ext uri="{FF2B5EF4-FFF2-40B4-BE49-F238E27FC236}">
                  <a16:creationId xmlns:a16="http://schemas.microsoft.com/office/drawing/2014/main" id="{FED74428-24D9-4B99-BB04-A3FF37FD0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1" y="2449556"/>
              <a:ext cx="1210067" cy="890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48" name="TextBox 55">
              <a:extLst>
                <a:ext uri="{FF2B5EF4-FFF2-40B4-BE49-F238E27FC236}">
                  <a16:creationId xmlns:a16="http://schemas.microsoft.com/office/drawing/2014/main" id="{94C4E147-06DC-4662-8280-90E165994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3612" y="3367674"/>
              <a:ext cx="962124" cy="199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latin typeface="Arial" panose="020B0604020202020204" pitchFamily="34" charset="0"/>
                  <a:cs typeface="Arial" panose="020B0604020202020204" pitchFamily="34" charset="0"/>
                </a:rPr>
                <a:t>Adenine (A)</a:t>
              </a:r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9" name="TextBox 55">
              <a:extLst>
                <a:ext uri="{FF2B5EF4-FFF2-40B4-BE49-F238E27FC236}">
                  <a16:creationId xmlns:a16="http://schemas.microsoft.com/office/drawing/2014/main" id="{E18E0D09-AA7D-4632-9A87-1E3708D8C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5777" y="3367674"/>
              <a:ext cx="962124" cy="199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Guanine (G)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BD6060A6-75F0-43B9-B558-8C6B3FB87FAB}"/>
                </a:ext>
              </a:extLst>
            </p:cNvPr>
            <p:cNvSpPr/>
            <p:nvPr/>
          </p:nvSpPr>
          <p:spPr bwMode="auto">
            <a:xfrm>
              <a:off x="1115617" y="2277410"/>
              <a:ext cx="2592288" cy="1374460"/>
            </a:xfrm>
            <a:prstGeom prst="roundRect">
              <a:avLst>
                <a:gd name="adj" fmla="val 7505"/>
              </a:avLst>
            </a:prstGeom>
            <a:noFill/>
            <a:ln w="19050"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0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1AA633-E712-4317-9F1F-7A2551707C95}"/>
              </a:ext>
            </a:extLst>
          </p:cNvPr>
          <p:cNvGrpSpPr>
            <a:grpSpLocks/>
          </p:cNvGrpSpPr>
          <p:nvPr/>
        </p:nvGrpSpPr>
        <p:grpSpPr bwMode="auto">
          <a:xfrm>
            <a:off x="4495510" y="4171686"/>
            <a:ext cx="4231795" cy="1805979"/>
            <a:chOff x="3851921" y="2277410"/>
            <a:chExt cx="3312368" cy="1374460"/>
          </a:xfrm>
        </p:grpSpPr>
        <p:grpSp>
          <p:nvGrpSpPr>
            <p:cNvPr id="13338" name="组合 17">
              <a:extLst>
                <a:ext uri="{FF2B5EF4-FFF2-40B4-BE49-F238E27FC236}">
                  <a16:creationId xmlns:a16="http://schemas.microsoft.com/office/drawing/2014/main" id="{4C8C1C30-87DA-49B2-B669-8CCAE703F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936" y="2462995"/>
              <a:ext cx="2952328" cy="945617"/>
              <a:chOff x="2707491" y="2753265"/>
              <a:chExt cx="4015669" cy="1424148"/>
            </a:xfrm>
          </p:grpSpPr>
          <p:pic>
            <p:nvPicPr>
              <p:cNvPr id="13343" name="Picture 6">
                <a:extLst>
                  <a:ext uri="{FF2B5EF4-FFF2-40B4-BE49-F238E27FC236}">
                    <a16:creationId xmlns:a16="http://schemas.microsoft.com/office/drawing/2014/main" id="{69AF52FF-697E-4D54-A276-EC60766DDD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7491" y="2774753"/>
                <a:ext cx="1073680" cy="1402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44" name="Picture 7">
                <a:extLst>
                  <a:ext uri="{FF2B5EF4-FFF2-40B4-BE49-F238E27FC236}">
                    <a16:creationId xmlns:a16="http://schemas.microsoft.com/office/drawing/2014/main" id="{59A36CE4-3FE3-4976-B797-08F53A4A55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9619" y="2753265"/>
                <a:ext cx="1345838" cy="14026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45" name="Picture 8">
                <a:extLst>
                  <a:ext uri="{FF2B5EF4-FFF2-40B4-BE49-F238E27FC236}">
                    <a16:creationId xmlns:a16="http://schemas.microsoft.com/office/drawing/2014/main" id="{09B1111B-4328-4F86-88C6-2125FB9AB3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7055" y="2787775"/>
                <a:ext cx="936105" cy="1339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339" name="TextBox 55">
              <a:extLst>
                <a:ext uri="{FF2B5EF4-FFF2-40B4-BE49-F238E27FC236}">
                  <a16:creationId xmlns:a16="http://schemas.microsoft.com/office/drawing/2014/main" id="{2D9AD83C-DCE0-46DF-BB61-1BAA40D4C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928" y="3374348"/>
              <a:ext cx="962124" cy="199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Cytosine (C)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0" name="TextBox 55">
              <a:extLst>
                <a:ext uri="{FF2B5EF4-FFF2-40B4-BE49-F238E27FC236}">
                  <a16:creationId xmlns:a16="http://schemas.microsoft.com/office/drawing/2014/main" id="{6AE7C11D-8412-4BAE-B95F-41A8D5FAC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2148" y="3374348"/>
              <a:ext cx="962124" cy="199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Thymine (T)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1" name="TextBox 55">
              <a:extLst>
                <a:ext uri="{FF2B5EF4-FFF2-40B4-BE49-F238E27FC236}">
                  <a16:creationId xmlns:a16="http://schemas.microsoft.com/office/drawing/2014/main" id="{ED859CF1-A764-46C9-922C-543100B8C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8949" y="3374733"/>
              <a:ext cx="962124" cy="199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latin typeface="Arial" panose="020B0604020202020204" pitchFamily="34" charset="0"/>
                  <a:cs typeface="Arial" panose="020B0604020202020204" pitchFamily="34" charset="0"/>
                </a:rPr>
                <a:t>Uracil (U)</a:t>
              </a:r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18D3C9E6-167D-407D-B02F-666970EE5419}"/>
                </a:ext>
              </a:extLst>
            </p:cNvPr>
            <p:cNvSpPr/>
            <p:nvPr/>
          </p:nvSpPr>
          <p:spPr bwMode="auto">
            <a:xfrm>
              <a:off x="3851921" y="2277410"/>
              <a:ext cx="3312368" cy="1374460"/>
            </a:xfrm>
            <a:prstGeom prst="roundRect">
              <a:avLst>
                <a:gd name="adj" fmla="val 7505"/>
              </a:avLst>
            </a:prstGeom>
            <a:noFill/>
            <a:ln w="19050"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0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4905A0C-EAAF-4184-A1A9-83B5BFF8A3B7}"/>
              </a:ext>
            </a:extLst>
          </p:cNvPr>
          <p:cNvGrpSpPr>
            <a:grpSpLocks/>
          </p:cNvGrpSpPr>
          <p:nvPr/>
        </p:nvGrpSpPr>
        <p:grpSpPr bwMode="auto">
          <a:xfrm>
            <a:off x="1401856" y="4316470"/>
            <a:ext cx="6797784" cy="425763"/>
            <a:chOff x="1760708" y="2377150"/>
            <a:chExt cx="5320704" cy="323783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81EE453-7B22-4D8A-BB0A-99E0CD8CF841}"/>
                </a:ext>
              </a:extLst>
            </p:cNvPr>
            <p:cNvSpPr/>
            <p:nvPr/>
          </p:nvSpPr>
          <p:spPr>
            <a:xfrm>
              <a:off x="1760708" y="2377150"/>
              <a:ext cx="362899" cy="2872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40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F00B0C4-793C-4F94-801D-A91CC437FA29}"/>
                </a:ext>
              </a:extLst>
            </p:cNvPr>
            <p:cNvSpPr/>
            <p:nvPr/>
          </p:nvSpPr>
          <p:spPr>
            <a:xfrm>
              <a:off x="2937087" y="2377150"/>
              <a:ext cx="332547" cy="25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40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FC0E20D-A58B-434A-9FA9-1CFC8D5364D8}"/>
                </a:ext>
              </a:extLst>
            </p:cNvPr>
            <p:cNvSpPr/>
            <p:nvPr/>
          </p:nvSpPr>
          <p:spPr>
            <a:xfrm>
              <a:off x="4598257" y="2413733"/>
              <a:ext cx="362898" cy="2872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40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386D9B6-BCDD-4F2D-9BDA-A257B315F963}"/>
                </a:ext>
              </a:extLst>
            </p:cNvPr>
            <p:cNvSpPr/>
            <p:nvPr/>
          </p:nvSpPr>
          <p:spPr>
            <a:xfrm>
              <a:off x="6748865" y="2426831"/>
              <a:ext cx="332547" cy="25897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40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763A59EF-94F3-48B9-B3CD-F4F112E19FC5}"/>
                </a:ext>
              </a:extLst>
            </p:cNvPr>
            <p:cNvSpPr/>
            <p:nvPr/>
          </p:nvSpPr>
          <p:spPr>
            <a:xfrm>
              <a:off x="5672010" y="2411130"/>
              <a:ext cx="332547" cy="2577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400"/>
            </a:p>
          </p:txBody>
        </p:sp>
      </p:grpSp>
      <p:sp>
        <p:nvSpPr>
          <p:cNvPr id="41" name="Text Box 44">
            <a:extLst>
              <a:ext uri="{FF2B5EF4-FFF2-40B4-BE49-F238E27FC236}">
                <a16:creationId xmlns:a16="http://schemas.microsoft.com/office/drawing/2014/main" id="{CBFE1F5F-F26A-404D-BBC5-5A9B6BD9C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495" y="1278467"/>
            <a:ext cx="1368425" cy="47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DCD6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buFont typeface="TimesNewRomanPS Bold" pitchFamily="1" charset="0"/>
              <a:buNone/>
            </a:pPr>
            <a:r>
              <a:rPr kumimoji="0"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TimesNewRomanPS Bold" pitchFamily="1" charset="0"/>
              </a:rPr>
              <a:t>嘧啶</a:t>
            </a:r>
            <a:endParaRPr kumimoji="0" lang="en-US" altLang="zh-CN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TimesNewRomanPS Bold" pitchFamily="1" charset="0"/>
            </a:endParaRP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8B2BC51A-F662-4AB5-A324-DECDD7C1F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746" y="279918"/>
            <a:ext cx="63007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1813" indent="-53181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32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碱基</a:t>
            </a:r>
            <a:r>
              <a:rPr lang="en-US" altLang="zh-CN" sz="32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(base)</a:t>
            </a:r>
            <a:r>
              <a:rPr lang="zh-CN" altLang="en-US" sz="3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是含氮的杂环化合物</a:t>
            </a:r>
          </a:p>
        </p:txBody>
      </p:sp>
      <p:sp>
        <p:nvSpPr>
          <p:cNvPr id="44" name="Text Box 20">
            <a:extLst>
              <a:ext uri="{FF2B5EF4-FFF2-40B4-BE49-F238E27FC236}">
                <a16:creationId xmlns:a16="http://schemas.microsoft.com/office/drawing/2014/main" id="{F3655EE3-2B29-45C7-8694-70E289355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61" y="227807"/>
            <a:ext cx="1800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碱基</a:t>
            </a:r>
          </a:p>
        </p:txBody>
      </p:sp>
      <p:sp>
        <p:nvSpPr>
          <p:cNvPr id="45" name="Text Box 37">
            <a:extLst>
              <a:ext uri="{FF2B5EF4-FFF2-40B4-BE49-F238E27FC236}">
                <a16:creationId xmlns:a16="http://schemas.microsoft.com/office/drawing/2014/main" id="{338BA235-9CA1-47C3-9C37-750AFF885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469" y="1343746"/>
            <a:ext cx="873125" cy="521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DCD6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buFont typeface="TimesNewRomanPS Bold" pitchFamily="1" charset="0"/>
              <a:buNone/>
            </a:pPr>
            <a:r>
              <a:rPr kumimoji="0"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TimesNewRomanPS Bold" pitchFamily="1" charset="0"/>
              </a:rPr>
              <a:t>嘌呤</a:t>
            </a:r>
            <a:endParaRPr kumimoji="0" lang="en-US" altLang="zh-CN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TimesNewRomanPS Bold" pitchFamily="1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9DA9FF-4816-48D2-9592-B25AC7C7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41BCFC47-121E-4AC0-9476-5ADA2097E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6" y="910018"/>
            <a:ext cx="3858195" cy="646331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3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嘌呤</a:t>
            </a:r>
            <a:r>
              <a:rPr kumimoji="1" lang="en-US" altLang="zh-CN" sz="3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(purine</a:t>
            </a:r>
            <a:r>
              <a:rPr kumimoji="1" lang="zh-CN" altLang="en-US" sz="3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3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Pu)   </a:t>
            </a:r>
          </a:p>
        </p:txBody>
      </p:sp>
      <p:sp>
        <p:nvSpPr>
          <p:cNvPr id="129027" name="AutoShape 3">
            <a:extLst>
              <a:ext uri="{FF2B5EF4-FFF2-40B4-BE49-F238E27FC236}">
                <a16:creationId xmlns:a16="http://schemas.microsoft.com/office/drawing/2014/main" id="{8B6D2883-2D27-458B-8431-DB4B392F5BE9}"/>
              </a:ext>
            </a:extLst>
          </p:cNvPr>
          <p:cNvSpPr>
            <a:spLocks noChangeArrowheads="1"/>
          </p:cNvSpPr>
          <p:nvPr/>
        </p:nvSpPr>
        <p:spPr bwMode="auto">
          <a:xfrm rot="1852344">
            <a:off x="3419477" y="4454525"/>
            <a:ext cx="1584325" cy="304800"/>
          </a:xfrm>
          <a:prstGeom prst="rightArrow">
            <a:avLst>
              <a:gd name="adj1" fmla="val 50000"/>
              <a:gd name="adj2" fmla="val 129948"/>
            </a:avLst>
          </a:prstGeom>
          <a:gradFill rotWithShape="0">
            <a:gsLst>
              <a:gs pos="0">
                <a:schemeClr val="tx1"/>
              </a:gs>
              <a:gs pos="50000">
                <a:srgbClr val="6666FF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29028" name="AutoShape 4">
            <a:extLst>
              <a:ext uri="{FF2B5EF4-FFF2-40B4-BE49-F238E27FC236}">
                <a16:creationId xmlns:a16="http://schemas.microsoft.com/office/drawing/2014/main" id="{28BC1B8C-90A4-4B5E-8660-19AF2CFB9DBD}"/>
              </a:ext>
            </a:extLst>
          </p:cNvPr>
          <p:cNvSpPr>
            <a:spLocks noChangeArrowheads="1"/>
          </p:cNvSpPr>
          <p:nvPr/>
        </p:nvSpPr>
        <p:spPr bwMode="auto">
          <a:xfrm rot="19772260">
            <a:off x="3492501" y="2816225"/>
            <a:ext cx="1582739" cy="304800"/>
          </a:xfrm>
          <a:prstGeom prst="rightArrow">
            <a:avLst>
              <a:gd name="adj1" fmla="val 50000"/>
              <a:gd name="adj2" fmla="val 129818"/>
            </a:avLst>
          </a:prstGeom>
          <a:gradFill rotWithShape="0">
            <a:gsLst>
              <a:gs pos="0">
                <a:schemeClr val="tx1"/>
              </a:gs>
              <a:gs pos="50000">
                <a:srgbClr val="6666FF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graphicFrame>
        <p:nvGraphicFramePr>
          <p:cNvPr id="15365" name="Object 5">
            <a:extLst>
              <a:ext uri="{FF2B5EF4-FFF2-40B4-BE49-F238E27FC236}">
                <a16:creationId xmlns:a16="http://schemas.microsoft.com/office/drawing/2014/main" id="{D7670070-8894-45E3-89F0-B1A3896072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4" y="2659066"/>
          <a:ext cx="2951163" cy="191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D ChemSketch 2.0" r:id="rId2" imgW="1658112" imgH="1106424" progId="">
                  <p:embed/>
                </p:oleObj>
              </mc:Choice>
              <mc:Fallback>
                <p:oleObj name="ACD ChemSketch 2.0" r:id="rId2" imgW="1658112" imgH="1106424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4" y="2659066"/>
                        <a:ext cx="2951163" cy="191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3B9C4244-4B59-4D69-928B-2522E1D8CA52}"/>
              </a:ext>
            </a:extLst>
          </p:cNvPr>
          <p:cNvGrpSpPr>
            <a:grpSpLocks/>
          </p:cNvGrpSpPr>
          <p:nvPr/>
        </p:nvGrpSpPr>
        <p:grpSpPr bwMode="auto">
          <a:xfrm>
            <a:off x="4932364" y="892178"/>
            <a:ext cx="3600451" cy="2898775"/>
            <a:chOff x="3107" y="164"/>
            <a:chExt cx="2268" cy="1826"/>
          </a:xfrm>
        </p:grpSpPr>
        <p:graphicFrame>
          <p:nvGraphicFramePr>
            <p:cNvPr id="15370" name="Object 7">
              <a:extLst>
                <a:ext uri="{FF2B5EF4-FFF2-40B4-BE49-F238E27FC236}">
                  <a16:creationId xmlns:a16="http://schemas.microsoft.com/office/drawing/2014/main" id="{41D751F5-8608-4C82-B8CF-94E1970501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" y="164"/>
            <a:ext cx="1632" cy="1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D ChemSketch 2.0" r:id="rId4" imgW="1655064" imgH="1520952" progId="">
                    <p:embed/>
                  </p:oleObj>
                </mc:Choice>
                <mc:Fallback>
                  <p:oleObj name="ACD ChemSketch 2.0" r:id="rId4" imgW="1655064" imgH="1520952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164"/>
                          <a:ext cx="1632" cy="1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1" name="Rectangle 8">
              <a:extLst>
                <a:ext uri="{FF2B5EF4-FFF2-40B4-BE49-F238E27FC236}">
                  <a16:creationId xmlns:a16="http://schemas.microsoft.com/office/drawing/2014/main" id="{E17F3FB4-9CB9-4BA2-BF41-5DAB979F4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1660"/>
              <a:ext cx="226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腺嘌呤</a:t>
              </a:r>
              <a:r>
                <a:rPr kumimoji="1" lang="en-US" altLang="zh-CN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(adenine, A)</a:t>
              </a:r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382132C4-1360-4B8C-9420-7E0028E2A201}"/>
              </a:ext>
            </a:extLst>
          </p:cNvPr>
          <p:cNvGrpSpPr>
            <a:grpSpLocks/>
          </p:cNvGrpSpPr>
          <p:nvPr/>
        </p:nvGrpSpPr>
        <p:grpSpPr bwMode="auto">
          <a:xfrm>
            <a:off x="4932365" y="3605216"/>
            <a:ext cx="3743325" cy="2971800"/>
            <a:chOff x="3107" y="2115"/>
            <a:chExt cx="2358" cy="1872"/>
          </a:xfrm>
        </p:grpSpPr>
        <p:graphicFrame>
          <p:nvGraphicFramePr>
            <p:cNvPr id="15368" name="Object 10">
              <a:extLst>
                <a:ext uri="{FF2B5EF4-FFF2-40B4-BE49-F238E27FC236}">
                  <a16:creationId xmlns:a16="http://schemas.microsoft.com/office/drawing/2014/main" id="{145C2502-8240-4F52-87C8-49A5B692DE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7" y="2115"/>
            <a:ext cx="2222" cy="1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D ChemSketch 2.0" r:id="rId6" imgW="2185416" imgH="1566672" progId="">
                    <p:embed/>
                  </p:oleObj>
                </mc:Choice>
                <mc:Fallback>
                  <p:oleObj name="ACD ChemSketch 2.0" r:id="rId6" imgW="2185416" imgH="1566672" progId="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2115"/>
                          <a:ext cx="2222" cy="16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9" name="Rectangle 11">
              <a:extLst>
                <a:ext uri="{FF2B5EF4-FFF2-40B4-BE49-F238E27FC236}">
                  <a16:creationId xmlns:a16="http://schemas.microsoft.com/office/drawing/2014/main" id="{E91C3795-C6E9-4D1E-A324-25FCDB47F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3657"/>
              <a:ext cx="235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鸟嘌呤</a:t>
              </a:r>
              <a:r>
                <a:rPr kumimoji="1" lang="en-US" altLang="zh-CN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(guanine, G)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55C1A-0D92-497C-8A30-74289A8E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2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nimBg="1"/>
      <p:bldP spid="1290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>
            <a:extLst>
              <a:ext uri="{FF2B5EF4-FFF2-40B4-BE49-F238E27FC236}">
                <a16:creationId xmlns:a16="http://schemas.microsoft.com/office/drawing/2014/main" id="{11332570-92FF-45E3-A60D-B6C7C04135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5977" y="1243016"/>
          <a:ext cx="1700213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D ChemSketch 2.0" r:id="rId2" imgW="990600" imgH="1091184" progId="">
                  <p:embed/>
                </p:oleObj>
              </mc:Choice>
              <mc:Fallback>
                <p:oleObj name="ACD ChemSketch 2.0" r:id="rId2" imgW="990600" imgH="109118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7" y="1243016"/>
                        <a:ext cx="1700213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1" name="AutoShape 3">
            <a:extLst>
              <a:ext uri="{FF2B5EF4-FFF2-40B4-BE49-F238E27FC236}">
                <a16:creationId xmlns:a16="http://schemas.microsoft.com/office/drawing/2014/main" id="{5DCBE4EF-9A91-48E3-9839-149ABB951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9" y="1916113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gradFill rotWithShape="0">
            <a:gsLst>
              <a:gs pos="0">
                <a:schemeClr val="tx1"/>
              </a:gs>
              <a:gs pos="50000">
                <a:srgbClr val="6666FF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30052" name="AutoShape 4">
            <a:extLst>
              <a:ext uri="{FF2B5EF4-FFF2-40B4-BE49-F238E27FC236}">
                <a16:creationId xmlns:a16="http://schemas.microsoft.com/office/drawing/2014/main" id="{A4425B98-E460-4404-A750-1E0F372CB1D1}"/>
              </a:ext>
            </a:extLst>
          </p:cNvPr>
          <p:cNvSpPr>
            <a:spLocks noChangeArrowheads="1"/>
          </p:cNvSpPr>
          <p:nvPr/>
        </p:nvSpPr>
        <p:spPr bwMode="auto">
          <a:xfrm rot="17803914">
            <a:off x="2106613" y="3517900"/>
            <a:ext cx="914400" cy="304800"/>
          </a:xfrm>
          <a:prstGeom prst="leftArrow">
            <a:avLst>
              <a:gd name="adj1" fmla="val 50000"/>
              <a:gd name="adj2" fmla="val 75000"/>
            </a:avLst>
          </a:prstGeom>
          <a:gradFill rotWithShape="0">
            <a:gsLst>
              <a:gs pos="0">
                <a:schemeClr val="tx1"/>
              </a:gs>
              <a:gs pos="50000">
                <a:srgbClr val="6666FF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30053" name="AutoShape 5">
            <a:extLst>
              <a:ext uri="{FF2B5EF4-FFF2-40B4-BE49-F238E27FC236}">
                <a16:creationId xmlns:a16="http://schemas.microsoft.com/office/drawing/2014/main" id="{06FAD7E1-6D8B-43A6-B41F-87FE4B49AFB2}"/>
              </a:ext>
            </a:extLst>
          </p:cNvPr>
          <p:cNvSpPr>
            <a:spLocks noChangeArrowheads="1"/>
          </p:cNvSpPr>
          <p:nvPr/>
        </p:nvSpPr>
        <p:spPr bwMode="auto">
          <a:xfrm rot="2621267">
            <a:off x="3563939" y="3213102"/>
            <a:ext cx="1219200" cy="334963"/>
          </a:xfrm>
          <a:prstGeom prst="rightArrow">
            <a:avLst>
              <a:gd name="adj1" fmla="val 50000"/>
              <a:gd name="adj2" fmla="val 90995"/>
            </a:avLst>
          </a:prstGeom>
          <a:gradFill rotWithShape="0">
            <a:gsLst>
              <a:gs pos="0">
                <a:schemeClr val="tx1"/>
              </a:gs>
              <a:gs pos="50000">
                <a:srgbClr val="6666FF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DD003361-8B46-43E6-BE72-B46C26403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14" y="333379"/>
            <a:ext cx="5496899" cy="646331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3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嘧啶</a:t>
            </a:r>
            <a:r>
              <a:rPr kumimoji="1" lang="en-US" altLang="zh-CN" sz="3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(pyrimidine</a:t>
            </a:r>
            <a:r>
              <a:rPr kumimoji="1" lang="zh-CN" altLang="en-US" sz="3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3600" dirty="0" err="1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kumimoji="1" lang="en-US" altLang="zh-CN" sz="3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A6C13548-A5DA-4F43-9E04-AA751E263DBF}"/>
              </a:ext>
            </a:extLst>
          </p:cNvPr>
          <p:cNvGrpSpPr>
            <a:grpSpLocks/>
          </p:cNvGrpSpPr>
          <p:nvPr/>
        </p:nvGrpSpPr>
        <p:grpSpPr bwMode="auto">
          <a:xfrm>
            <a:off x="611190" y="3573466"/>
            <a:ext cx="3384551" cy="2998789"/>
            <a:chOff x="385" y="2251"/>
            <a:chExt cx="2132" cy="1889"/>
          </a:xfrm>
        </p:grpSpPr>
        <p:sp>
          <p:nvSpPr>
            <p:cNvPr id="16398" name="Rectangle 8">
              <a:extLst>
                <a:ext uri="{FF2B5EF4-FFF2-40B4-BE49-F238E27FC236}">
                  <a16:creationId xmlns:a16="http://schemas.microsoft.com/office/drawing/2014/main" id="{440FD204-64F4-487C-88FA-9D747342D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838"/>
              <a:ext cx="213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胞嘧啶</a:t>
              </a:r>
              <a:r>
                <a:rPr kumimoji="1" lang="en-US" altLang="zh-CN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(cytosine, C)</a:t>
              </a:r>
            </a:p>
          </p:txBody>
        </p:sp>
        <p:graphicFrame>
          <p:nvGraphicFramePr>
            <p:cNvPr id="16399" name="Object 9">
              <a:extLst>
                <a:ext uri="{FF2B5EF4-FFF2-40B4-BE49-F238E27FC236}">
                  <a16:creationId xmlns:a16="http://schemas.microsoft.com/office/drawing/2014/main" id="{256CAC13-7B78-4BB7-89EC-CF5916C13B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7" y="2251"/>
            <a:ext cx="1412" cy="1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emSketch" r:id="rId4" imgW="1392936" imgH="1520952" progId="">
                    <p:embed/>
                  </p:oleObj>
                </mc:Choice>
                <mc:Fallback>
                  <p:oleObj name="ChemSketch" r:id="rId4" imgW="1392936" imgH="1520952" progId="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2251"/>
                          <a:ext cx="1412" cy="15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DF8E6C40-CE9E-4EF7-9CE8-77BD64FBCB9B}"/>
              </a:ext>
            </a:extLst>
          </p:cNvPr>
          <p:cNvGrpSpPr>
            <a:grpSpLocks/>
          </p:cNvGrpSpPr>
          <p:nvPr/>
        </p:nvGrpSpPr>
        <p:grpSpPr bwMode="auto">
          <a:xfrm>
            <a:off x="5003803" y="333376"/>
            <a:ext cx="3203575" cy="2971800"/>
            <a:chOff x="3152" y="210"/>
            <a:chExt cx="2018" cy="1872"/>
          </a:xfrm>
        </p:grpSpPr>
        <p:sp>
          <p:nvSpPr>
            <p:cNvPr id="16396" name="Rectangle 11">
              <a:extLst>
                <a:ext uri="{FF2B5EF4-FFF2-40B4-BE49-F238E27FC236}">
                  <a16:creationId xmlns:a16="http://schemas.microsoft.com/office/drawing/2014/main" id="{8D4BA812-B48E-4A5B-863F-9D5B29FAE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752"/>
              <a:ext cx="201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尿嘧啶</a:t>
              </a:r>
              <a:r>
                <a:rPr lang="en-US" altLang="zh-CN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(uracil, U)</a:t>
              </a:r>
              <a:endParaRPr kumimoji="1"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6397" name="Object 12">
              <a:extLst>
                <a:ext uri="{FF2B5EF4-FFF2-40B4-BE49-F238E27FC236}">
                  <a16:creationId xmlns:a16="http://schemas.microsoft.com/office/drawing/2014/main" id="{FD93FB15-C902-4DBB-95B4-19E86856BF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34" y="210"/>
            <a:ext cx="1368" cy="15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emSketch" r:id="rId6" imgW="1365504" imgH="1539240" progId="">
                    <p:embed/>
                  </p:oleObj>
                </mc:Choice>
                <mc:Fallback>
                  <p:oleObj name="ChemSketch" r:id="rId6" imgW="1365504" imgH="1539240" progId="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210"/>
                          <a:ext cx="1368" cy="15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8D89F872-4C00-48E7-865A-07CFCF1AF584}"/>
              </a:ext>
            </a:extLst>
          </p:cNvPr>
          <p:cNvGrpSpPr>
            <a:grpSpLocks/>
          </p:cNvGrpSpPr>
          <p:nvPr/>
        </p:nvGrpSpPr>
        <p:grpSpPr bwMode="auto">
          <a:xfrm>
            <a:off x="4500563" y="3429001"/>
            <a:ext cx="3960812" cy="3044824"/>
            <a:chOff x="2835" y="2160"/>
            <a:chExt cx="2495" cy="1918"/>
          </a:xfrm>
        </p:grpSpPr>
        <p:sp>
          <p:nvSpPr>
            <p:cNvPr id="16394" name="Rectangle 14">
              <a:extLst>
                <a:ext uri="{FF2B5EF4-FFF2-40B4-BE49-F238E27FC236}">
                  <a16:creationId xmlns:a16="http://schemas.microsoft.com/office/drawing/2014/main" id="{A85D83CD-380F-406F-8363-64387171E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" y="3748"/>
              <a:ext cx="24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胸腺嘧啶</a:t>
              </a:r>
              <a:r>
                <a:rPr kumimoji="1" lang="en-US" altLang="zh-CN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(thymine, T)</a:t>
              </a:r>
            </a:p>
          </p:txBody>
        </p:sp>
        <p:graphicFrame>
          <p:nvGraphicFramePr>
            <p:cNvPr id="16395" name="Object 15">
              <a:extLst>
                <a:ext uri="{FF2B5EF4-FFF2-40B4-BE49-F238E27FC236}">
                  <a16:creationId xmlns:a16="http://schemas.microsoft.com/office/drawing/2014/main" id="{E3CBF36B-F57C-4887-B19B-B5E8AFF59E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5" y="2160"/>
            <a:ext cx="1905" cy="15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emSketch" r:id="rId8" imgW="1889760" imgH="1539240" progId="">
                    <p:embed/>
                  </p:oleObj>
                </mc:Choice>
                <mc:Fallback>
                  <p:oleObj name="ChemSketch" r:id="rId8" imgW="1889760" imgH="1539240" progId="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2160"/>
                          <a:ext cx="1905" cy="15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527C95-9D7D-4A4F-9E31-A16D8A64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animBg="1"/>
      <p:bldP spid="130052" grpId="0" animBg="1"/>
      <p:bldP spid="1300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3B901352-C5D7-4E76-B10A-33682E116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6" y="543271"/>
            <a:ext cx="19446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戊糖</a:t>
            </a:r>
          </a:p>
        </p:txBody>
      </p:sp>
      <p:grpSp>
        <p:nvGrpSpPr>
          <p:cNvPr id="17411" name="Group 3">
            <a:extLst>
              <a:ext uri="{FF2B5EF4-FFF2-40B4-BE49-F238E27FC236}">
                <a16:creationId xmlns:a16="http://schemas.microsoft.com/office/drawing/2014/main" id="{C6098D7A-C4FC-4711-9EBC-658859AE62FA}"/>
              </a:ext>
            </a:extLst>
          </p:cNvPr>
          <p:cNvGrpSpPr>
            <a:grpSpLocks/>
          </p:cNvGrpSpPr>
          <p:nvPr/>
        </p:nvGrpSpPr>
        <p:grpSpPr bwMode="auto">
          <a:xfrm>
            <a:off x="395538" y="1628802"/>
            <a:ext cx="3667126" cy="4438651"/>
            <a:chOff x="521" y="1162"/>
            <a:chExt cx="2310" cy="2796"/>
          </a:xfrm>
        </p:grpSpPr>
        <p:sp>
          <p:nvSpPr>
            <p:cNvPr id="17416" name="Text Box 4">
              <a:extLst>
                <a:ext uri="{FF2B5EF4-FFF2-40B4-BE49-F238E27FC236}">
                  <a16:creationId xmlns:a16="http://schemas.microsoft.com/office/drawing/2014/main" id="{48E9830F-8DF0-40EB-B3B5-E44A375B2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" y="3590"/>
              <a:ext cx="181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3200" dirty="0">
                  <a:solidFill>
                    <a:srgbClr val="CC00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（构成</a:t>
              </a:r>
              <a:r>
                <a:rPr kumimoji="1" lang="en-US" altLang="zh-CN" sz="3200" dirty="0">
                  <a:solidFill>
                    <a:srgbClr val="CC00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RNA</a:t>
              </a:r>
              <a:r>
                <a:rPr kumimoji="1" lang="zh-CN" altLang="en-US" sz="3200" dirty="0">
                  <a:solidFill>
                    <a:srgbClr val="CC00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）</a:t>
              </a:r>
            </a:p>
          </p:txBody>
        </p:sp>
        <p:sp>
          <p:nvSpPr>
            <p:cNvPr id="17417" name="Text Box 5">
              <a:extLst>
                <a:ext uri="{FF2B5EF4-FFF2-40B4-BE49-F238E27FC236}">
                  <a16:creationId xmlns:a16="http://schemas.microsoft.com/office/drawing/2014/main" id="{4FEF2D49-9A6D-4D68-8C58-0FAC08674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1752"/>
              <a:ext cx="34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800">
                  <a:solidFill>
                    <a:srgbClr val="660033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800">
                  <a:solidFill>
                    <a:srgbClr val="6600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´</a:t>
              </a:r>
              <a:endParaRPr kumimoji="1" lang="en-US" altLang="zh-CN" sz="2800">
                <a:solidFill>
                  <a:srgbClr val="6600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8" name="Text Box 6">
              <a:extLst>
                <a:ext uri="{FF2B5EF4-FFF2-40B4-BE49-F238E27FC236}">
                  <a16:creationId xmlns:a16="http://schemas.microsoft.com/office/drawing/2014/main" id="{E2EBADF4-A9F3-4AA3-BF46-84F9AC21E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" y="2069"/>
              <a:ext cx="34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800">
                  <a:solidFill>
                    <a:srgbClr val="660033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800">
                  <a:solidFill>
                    <a:srgbClr val="6600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´</a:t>
              </a:r>
              <a:endParaRPr kumimoji="1" lang="en-US" altLang="zh-CN" sz="2800">
                <a:solidFill>
                  <a:srgbClr val="6600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9" name="Text Box 7">
              <a:extLst>
                <a:ext uri="{FF2B5EF4-FFF2-40B4-BE49-F238E27FC236}">
                  <a16:creationId xmlns:a16="http://schemas.microsoft.com/office/drawing/2014/main" id="{5D6CDB0C-3AAA-4FF8-9880-8A4A2D7FB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" y="2069"/>
              <a:ext cx="34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800">
                  <a:solidFill>
                    <a:srgbClr val="660033"/>
                  </a:solidFill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800">
                  <a:solidFill>
                    <a:srgbClr val="6600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´</a:t>
              </a:r>
              <a:endParaRPr kumimoji="1" lang="en-US" altLang="zh-CN" sz="2800">
                <a:solidFill>
                  <a:srgbClr val="6600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20" name="Text Box 8">
              <a:extLst>
                <a:ext uri="{FF2B5EF4-FFF2-40B4-BE49-F238E27FC236}">
                  <a16:creationId xmlns:a16="http://schemas.microsoft.com/office/drawing/2014/main" id="{C841A2F0-E0F0-4A49-ABE8-71AD389B3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1797"/>
              <a:ext cx="34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800">
                  <a:solidFill>
                    <a:srgbClr val="660033"/>
                  </a:solidFill>
                  <a:latin typeface="Times New Roman" panose="02020603050405020304" pitchFamily="18" charset="0"/>
                </a:rPr>
                <a:t>4</a:t>
              </a:r>
              <a:r>
                <a:rPr kumimoji="1" lang="en-US" altLang="zh-CN" sz="2800">
                  <a:solidFill>
                    <a:srgbClr val="6600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´</a:t>
              </a:r>
              <a:endParaRPr kumimoji="1" lang="en-US" altLang="zh-CN" sz="2800">
                <a:solidFill>
                  <a:srgbClr val="6600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21" name="Text Box 9">
              <a:extLst>
                <a:ext uri="{FF2B5EF4-FFF2-40B4-BE49-F238E27FC236}">
                  <a16:creationId xmlns:a16="http://schemas.microsoft.com/office/drawing/2014/main" id="{48416A6F-8AFB-4C4B-8C68-DC8252D9D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" y="1392"/>
              <a:ext cx="34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800">
                  <a:solidFill>
                    <a:srgbClr val="660033"/>
                  </a:solidFill>
                  <a:latin typeface="Times New Roman" panose="02020603050405020304" pitchFamily="18" charset="0"/>
                </a:rPr>
                <a:t>5</a:t>
              </a:r>
              <a:r>
                <a:rPr kumimoji="1" lang="en-US" altLang="zh-CN" sz="2800">
                  <a:solidFill>
                    <a:srgbClr val="6600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´</a:t>
              </a:r>
              <a:endParaRPr kumimoji="1" lang="en-US" altLang="zh-CN" sz="2800">
                <a:solidFill>
                  <a:srgbClr val="660033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7422" name="Object 10">
              <a:extLst>
                <a:ext uri="{FF2B5EF4-FFF2-40B4-BE49-F238E27FC236}">
                  <a16:creationId xmlns:a16="http://schemas.microsoft.com/office/drawing/2014/main" id="{116C159E-76AD-4658-A7B5-787384E4EB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1" y="1162"/>
            <a:ext cx="2132" cy="1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emSketch" r:id="rId2" imgW="1258824" imgH="1124712" progId="">
                    <p:embed/>
                  </p:oleObj>
                </mc:Choice>
                <mc:Fallback>
                  <p:oleObj name="ChemSketch" r:id="rId2" imgW="1258824" imgH="1124712" progId="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1162"/>
                          <a:ext cx="2132" cy="19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3" name="Text Box 11">
              <a:extLst>
                <a:ext uri="{FF2B5EF4-FFF2-40B4-BE49-F238E27FC236}">
                  <a16:creationId xmlns:a16="http://schemas.microsoft.com/office/drawing/2014/main" id="{68F32FD9-0CD8-42D7-B81C-DED21BBEE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3" y="3241"/>
              <a:ext cx="1481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3200" dirty="0">
                  <a:solidFill>
                    <a:srgbClr val="0000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核糖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(ribose)</a:t>
              </a:r>
            </a:p>
          </p:txBody>
        </p:sp>
      </p:grpSp>
      <p:grpSp>
        <p:nvGrpSpPr>
          <p:cNvPr id="17412" name="Group 12">
            <a:extLst>
              <a:ext uri="{FF2B5EF4-FFF2-40B4-BE49-F238E27FC236}">
                <a16:creationId xmlns:a16="http://schemas.microsoft.com/office/drawing/2014/main" id="{51E07E4C-DE21-4062-AB8F-C291226DACBD}"/>
              </a:ext>
            </a:extLst>
          </p:cNvPr>
          <p:cNvGrpSpPr>
            <a:grpSpLocks/>
          </p:cNvGrpSpPr>
          <p:nvPr/>
        </p:nvGrpSpPr>
        <p:grpSpPr bwMode="auto">
          <a:xfrm>
            <a:off x="4788150" y="1628802"/>
            <a:ext cx="4197351" cy="4400550"/>
            <a:chOff x="3243" y="1148"/>
            <a:chExt cx="2644" cy="2772"/>
          </a:xfrm>
        </p:grpSpPr>
        <p:sp>
          <p:nvSpPr>
            <p:cNvPr id="17413" name="Rectangle 13">
              <a:extLst>
                <a:ext uri="{FF2B5EF4-FFF2-40B4-BE49-F238E27FC236}">
                  <a16:creationId xmlns:a16="http://schemas.microsoft.com/office/drawing/2014/main" id="{E771464E-5823-4DCC-B8FB-C0DF1B701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196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3200" dirty="0">
                  <a:solidFill>
                    <a:srgbClr val="CC00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（构成</a:t>
              </a:r>
              <a:r>
                <a:rPr kumimoji="1" lang="en-US" altLang="zh-CN" sz="3200" dirty="0">
                  <a:solidFill>
                    <a:srgbClr val="CC00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DNA</a:t>
              </a:r>
              <a:r>
                <a:rPr kumimoji="1" lang="zh-CN" altLang="en-US" sz="3200" dirty="0">
                  <a:solidFill>
                    <a:srgbClr val="A5002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）</a:t>
              </a:r>
            </a:p>
          </p:txBody>
        </p:sp>
        <p:graphicFrame>
          <p:nvGraphicFramePr>
            <p:cNvPr id="17414" name="Object 14">
              <a:extLst>
                <a:ext uri="{FF2B5EF4-FFF2-40B4-BE49-F238E27FC236}">
                  <a16:creationId xmlns:a16="http://schemas.microsoft.com/office/drawing/2014/main" id="{CD91BE18-9B60-4D83-8E7F-AF52F798E3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482141"/>
                </p:ext>
              </p:extLst>
            </p:nvPr>
          </p:nvGraphicFramePr>
          <p:xfrm>
            <a:off x="3321" y="1148"/>
            <a:ext cx="2132" cy="1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emSketch" r:id="rId4" imgW="1258824" imgH="1124712" progId="">
                    <p:embed/>
                  </p:oleObj>
                </mc:Choice>
                <mc:Fallback>
                  <p:oleObj name="ChemSketch" r:id="rId4" imgW="1258824" imgH="1124712" progId="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1" y="1148"/>
                          <a:ext cx="2132" cy="19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5" name="Rectangle 15">
              <a:extLst>
                <a:ext uri="{FF2B5EF4-FFF2-40B4-BE49-F238E27FC236}">
                  <a16:creationId xmlns:a16="http://schemas.microsoft.com/office/drawing/2014/main" id="{706B8DCE-160A-4805-8422-0FAFB0C88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249"/>
              <a:ext cx="264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3200" dirty="0">
                  <a:solidFill>
                    <a:srgbClr val="0000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脱氧核糖</a:t>
              </a:r>
              <a:r>
                <a:rPr kumimoji="1" lang="en-US" altLang="zh-CN" sz="3200" dirty="0">
                  <a:solidFill>
                    <a:srgbClr val="0000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(deoxyribose)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4786AEC-33CF-4F3F-8208-D1A25F8084DA}"/>
              </a:ext>
            </a:extLst>
          </p:cNvPr>
          <p:cNvSpPr txBox="1"/>
          <p:nvPr/>
        </p:nvSpPr>
        <p:spPr>
          <a:xfrm>
            <a:off x="7812360" y="261688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zh-CN" altLang="en-US" sz="2800" b="1" dirty="0">
              <a:solidFill>
                <a:srgbClr val="660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BE42B7-33D4-4EBD-B504-5DABCAD5F671}"/>
              </a:ext>
            </a:extLst>
          </p:cNvPr>
          <p:cNvSpPr txBox="1"/>
          <p:nvPr/>
        </p:nvSpPr>
        <p:spPr>
          <a:xfrm>
            <a:off x="7138447" y="2996952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zh-CN" altLang="en-US" sz="2800" b="1" dirty="0">
              <a:solidFill>
                <a:srgbClr val="660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497E00-F17D-4380-9893-DB58064034EC}"/>
              </a:ext>
            </a:extLst>
          </p:cNvPr>
          <p:cNvSpPr txBox="1"/>
          <p:nvPr/>
        </p:nvSpPr>
        <p:spPr>
          <a:xfrm>
            <a:off x="6315685" y="2996952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zh-CN" altLang="en-US" sz="2800" b="1" dirty="0">
              <a:solidFill>
                <a:srgbClr val="660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5BCF12-310C-4229-BF07-D85E03EEB057}"/>
              </a:ext>
            </a:extLst>
          </p:cNvPr>
          <p:cNvSpPr txBox="1"/>
          <p:nvPr/>
        </p:nvSpPr>
        <p:spPr>
          <a:xfrm>
            <a:off x="5667613" y="2630545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zh-CN" altLang="en-US" sz="2800" b="1" dirty="0">
              <a:solidFill>
                <a:srgbClr val="660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BA85B0-6518-40C0-B265-AA18944CC989}"/>
              </a:ext>
            </a:extLst>
          </p:cNvPr>
          <p:cNvSpPr txBox="1"/>
          <p:nvPr/>
        </p:nvSpPr>
        <p:spPr>
          <a:xfrm>
            <a:off x="5580112" y="186681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800" b="1" dirty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zh-CN" altLang="en-US" sz="2800" b="1" dirty="0">
              <a:solidFill>
                <a:srgbClr val="660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FFA072-F642-4DDC-A3C0-02DD118B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A6494B-7E62-451F-B1A7-9177484D20C9}"/>
              </a:ext>
            </a:extLst>
          </p:cNvPr>
          <p:cNvSpPr txBox="1"/>
          <p:nvPr/>
        </p:nvSpPr>
        <p:spPr>
          <a:xfrm>
            <a:off x="755576" y="188640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课程情况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DAD1E2-8503-46F1-9AC8-B2B1E77B4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979FCE-44C1-4802-8CAB-8E59F62E321F}"/>
              </a:ext>
            </a:extLst>
          </p:cNvPr>
          <p:cNvSpPr txBox="1"/>
          <p:nvPr/>
        </p:nvSpPr>
        <p:spPr>
          <a:xfrm>
            <a:off x="683568" y="1124747"/>
            <a:ext cx="74888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学时：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（理论）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+16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（实验）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9" indent="-45718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内容和教材：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377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补充内容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377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选择性必修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</a:p>
          <a:p>
            <a:pPr marL="914388" lvl="2">
              <a:lnSpc>
                <a:spcPct val="15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生物技术与工程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40DF97-16CA-4713-B55E-7A72F551B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2" t="34250" r="18666" b="16400"/>
          <a:stretch/>
        </p:blipFill>
        <p:spPr>
          <a:xfrm>
            <a:off x="6084168" y="2636912"/>
            <a:ext cx="244827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3">
            <a:extLst>
              <a:ext uri="{FF2B5EF4-FFF2-40B4-BE49-F238E27FC236}">
                <a16:creationId xmlns:a16="http://schemas.microsoft.com/office/drawing/2014/main" id="{37B3055D-7301-4DFE-B220-8AE9CD74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987" y="802375"/>
            <a:ext cx="149271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3600" b="1" baseline="-250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</a:t>
            </a:r>
            <a:r>
              <a:rPr lang="en-US" altLang="zh-CN" sz="3600" b="1" baseline="-250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grpSp>
        <p:nvGrpSpPr>
          <p:cNvPr id="18435" name="Group 4">
            <a:extLst>
              <a:ext uri="{FF2B5EF4-FFF2-40B4-BE49-F238E27FC236}">
                <a16:creationId xmlns:a16="http://schemas.microsoft.com/office/drawing/2014/main" id="{8CB2795C-DEAB-481B-BA0E-15FD61723D7F}"/>
              </a:ext>
            </a:extLst>
          </p:cNvPr>
          <p:cNvGrpSpPr>
            <a:grpSpLocks/>
          </p:cNvGrpSpPr>
          <p:nvPr/>
        </p:nvGrpSpPr>
        <p:grpSpPr bwMode="auto">
          <a:xfrm>
            <a:off x="971600" y="2564905"/>
            <a:ext cx="1982788" cy="1955800"/>
            <a:chOff x="2109" y="1496"/>
            <a:chExt cx="1249" cy="1232"/>
          </a:xfrm>
        </p:grpSpPr>
        <p:sp>
          <p:nvSpPr>
            <p:cNvPr id="36869" name="Text Box 5">
              <a:extLst>
                <a:ext uri="{FF2B5EF4-FFF2-40B4-BE49-F238E27FC236}">
                  <a16:creationId xmlns:a16="http://schemas.microsoft.com/office/drawing/2014/main" id="{7C048B88-38ED-4EFF-8745-A686C3A22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1933"/>
              <a:ext cx="1249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HO-P-OH</a:t>
              </a:r>
            </a:p>
          </p:txBody>
        </p:sp>
        <p:sp>
          <p:nvSpPr>
            <p:cNvPr id="36870" name="Text Box 6">
              <a:extLst>
                <a:ext uri="{FF2B5EF4-FFF2-40B4-BE49-F238E27FC236}">
                  <a16:creationId xmlns:a16="http://schemas.microsoft.com/office/drawing/2014/main" id="{02F7B8E2-4648-4DEB-82AF-A0C518B9D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7" y="2360"/>
              <a:ext cx="518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solidFill>
                    <a:schemeClr val="accent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OH</a:t>
              </a:r>
            </a:p>
          </p:txBody>
        </p:sp>
        <p:sp>
          <p:nvSpPr>
            <p:cNvPr id="36871" name="Line 7">
              <a:extLst>
                <a:ext uri="{FF2B5EF4-FFF2-40B4-BE49-F238E27FC236}">
                  <a16:creationId xmlns:a16="http://schemas.microsoft.com/office/drawing/2014/main" id="{3EB70016-CD13-47D1-89DB-58D037D4B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" y="226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>
                <a:defRPr/>
              </a:pPr>
              <a:endPara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41" name="Text Box 8">
              <a:extLst>
                <a:ext uri="{FF2B5EF4-FFF2-40B4-BE49-F238E27FC236}">
                  <a16:creationId xmlns:a16="http://schemas.microsoft.com/office/drawing/2014/main" id="{3795B4CA-BA00-4419-B746-020065410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" y="1496"/>
              <a:ext cx="29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>
                  <a:solidFill>
                    <a:srgbClr val="5C1F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36873" name="Line 9">
              <a:extLst>
                <a:ext uri="{FF2B5EF4-FFF2-40B4-BE49-F238E27FC236}">
                  <a16:creationId xmlns:a16="http://schemas.microsoft.com/office/drawing/2014/main" id="{5780BDE1-5517-401A-BC32-74DE9E703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5" y="178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>
                <a:defRPr/>
              </a:pPr>
              <a:endPara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874" name="Line 10">
              <a:extLst>
                <a:ext uri="{FF2B5EF4-FFF2-40B4-BE49-F238E27FC236}">
                  <a16:creationId xmlns:a16="http://schemas.microsoft.com/office/drawing/2014/main" id="{35F583E1-DB06-4A73-A19B-217B75B281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" y="1832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>
                <a:defRPr/>
              </a:pPr>
              <a:endParaRPr lang="zh-CN" altLang="en-US" sz="3200" b="1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8436" name="Text Box 2">
            <a:extLst>
              <a:ext uri="{FF2B5EF4-FFF2-40B4-BE49-F238E27FC236}">
                <a16:creationId xmlns:a16="http://schemas.microsoft.com/office/drawing/2014/main" id="{65F48FCA-0ABD-4FDC-A043-40C11ECC1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3" y="802375"/>
            <a:ext cx="19446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磷酸</a:t>
            </a:r>
          </a:p>
        </p:txBody>
      </p:sp>
      <p:pic>
        <p:nvPicPr>
          <p:cNvPr id="18437" name="图片 11" descr="acido-fosforico.gif">
            <a:extLst>
              <a:ext uri="{FF2B5EF4-FFF2-40B4-BE49-F238E27FC236}">
                <a16:creationId xmlns:a16="http://schemas.microsoft.com/office/drawing/2014/main" id="{B54DA6E4-695A-45F7-8C52-AE3630EFE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10" y="1916832"/>
            <a:ext cx="5280587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1F8861-5074-4CEE-AD73-9FE1B5F6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 Box 27">
            <a:extLst>
              <a:ext uri="{FF2B5EF4-FFF2-40B4-BE49-F238E27FC236}">
                <a16:creationId xmlns:a16="http://schemas.microsoft.com/office/drawing/2014/main" id="{2078499D-11EF-40D5-B83F-AA4529345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02" y="32684"/>
            <a:ext cx="421484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SzPct val="80000"/>
              <a:defRPr/>
            </a:pPr>
            <a:r>
              <a:rPr kumimoji="1"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核酸的组成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1520" y="1628801"/>
            <a:ext cx="5316538" cy="3959228"/>
            <a:chOff x="251520" y="1628801"/>
            <a:chExt cx="5316538" cy="3959228"/>
          </a:xfrm>
        </p:grpSpPr>
        <p:grpSp>
          <p:nvGrpSpPr>
            <p:cNvPr id="2" name="Group 3">
              <a:extLst>
                <a:ext uri="{FF2B5EF4-FFF2-40B4-BE49-F238E27FC236}">
                  <a16:creationId xmlns:a16="http://schemas.microsoft.com/office/drawing/2014/main" id="{92F5B71C-C825-4C00-995E-A771EAEC1E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520" y="1628801"/>
              <a:ext cx="5316538" cy="3959228"/>
              <a:chOff x="1383" y="573"/>
              <a:chExt cx="3349" cy="2494"/>
            </a:xfrm>
          </p:grpSpPr>
          <p:sp>
            <p:nvSpPr>
              <p:cNvPr id="13321" name="AutoShape 4">
                <a:extLst>
                  <a:ext uri="{FF2B5EF4-FFF2-40B4-BE49-F238E27FC236}">
                    <a16:creationId xmlns:a16="http://schemas.microsoft.com/office/drawing/2014/main" id="{CF89D56D-AF91-4AC9-8671-EFB0668E053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701" y="725"/>
                <a:ext cx="2584" cy="2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22" name="Rectangle 5">
                <a:extLst>
                  <a:ext uri="{FF2B5EF4-FFF2-40B4-BE49-F238E27FC236}">
                    <a16:creationId xmlns:a16="http://schemas.microsoft.com/office/drawing/2014/main" id="{7C23BE7D-7CD8-4C99-8047-DD7D53E0F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574"/>
                <a:ext cx="452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8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核酸</a:t>
                </a:r>
              </a:p>
            </p:txBody>
          </p:sp>
          <p:sp>
            <p:nvSpPr>
              <p:cNvPr id="13323" name="Rectangle 6">
                <a:extLst>
                  <a:ext uri="{FF2B5EF4-FFF2-40B4-BE49-F238E27FC236}">
                    <a16:creationId xmlns:a16="http://schemas.microsoft.com/office/drawing/2014/main" id="{F3D526F0-25C0-4979-B71A-9B4C23E76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573"/>
                <a:ext cx="1588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8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(DNA</a:t>
                </a:r>
                <a:r>
                  <a:rPr kumimoji="1" lang="zh-CN" altLang="en-US" sz="28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kumimoji="1" lang="en-US" altLang="zh-CN" sz="28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RNA)</a:t>
                </a:r>
              </a:p>
            </p:txBody>
          </p:sp>
          <p:sp>
            <p:nvSpPr>
              <p:cNvPr id="13324" name="Rectangle 7">
                <a:extLst>
                  <a:ext uri="{FF2B5EF4-FFF2-40B4-BE49-F238E27FC236}">
                    <a16:creationId xmlns:a16="http://schemas.microsoft.com/office/drawing/2014/main" id="{7E60B999-1372-4AF0-84B1-E005E4379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1060"/>
                <a:ext cx="679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8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核苷酸</a:t>
                </a:r>
              </a:p>
            </p:txBody>
          </p:sp>
          <p:sp>
            <p:nvSpPr>
              <p:cNvPr id="13325" name="Rectangle 8">
                <a:extLst>
                  <a:ext uri="{FF2B5EF4-FFF2-40B4-BE49-F238E27FC236}">
                    <a16:creationId xmlns:a16="http://schemas.microsoft.com/office/drawing/2014/main" id="{C669BF92-0BE9-4DAF-B6EB-D138462FB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1744"/>
                <a:ext cx="1583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80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脱氧核苷和核苷</a:t>
                </a:r>
              </a:p>
            </p:txBody>
          </p:sp>
          <p:sp>
            <p:nvSpPr>
              <p:cNvPr id="13326" name="Rectangle 9">
                <a:extLst>
                  <a:ext uri="{FF2B5EF4-FFF2-40B4-BE49-F238E27FC236}">
                    <a16:creationId xmlns:a16="http://schemas.microsoft.com/office/drawing/2014/main" id="{55248624-DC66-428C-887C-A705A5A6E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1744"/>
                <a:ext cx="452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磷酸</a:t>
                </a:r>
              </a:p>
            </p:txBody>
          </p:sp>
          <p:sp>
            <p:nvSpPr>
              <p:cNvPr id="13327" name="Rectangle 10">
                <a:extLst>
                  <a:ext uri="{FF2B5EF4-FFF2-40B4-BE49-F238E27FC236}">
                    <a16:creationId xmlns:a16="http://schemas.microsoft.com/office/drawing/2014/main" id="{442B46EF-F561-44E9-B9F1-2D3740D29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2387"/>
                <a:ext cx="452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戊糖</a:t>
                </a:r>
              </a:p>
            </p:txBody>
          </p:sp>
          <p:sp>
            <p:nvSpPr>
              <p:cNvPr id="13328" name="Rectangle 11">
                <a:extLst>
                  <a:ext uri="{FF2B5EF4-FFF2-40B4-BE49-F238E27FC236}">
                    <a16:creationId xmlns:a16="http://schemas.microsoft.com/office/drawing/2014/main" id="{F409174F-483C-4199-96E2-C994D2511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2387"/>
                <a:ext cx="452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碱基</a:t>
                </a:r>
              </a:p>
            </p:txBody>
          </p:sp>
          <p:sp>
            <p:nvSpPr>
              <p:cNvPr id="13329" name="Rectangle 12">
                <a:extLst>
                  <a:ext uri="{FF2B5EF4-FFF2-40B4-BE49-F238E27FC236}">
                    <a16:creationId xmlns:a16="http://schemas.microsoft.com/office/drawing/2014/main" id="{7B2A81DF-8405-490B-94AC-3D2C11BFB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4" y="2791"/>
                <a:ext cx="452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8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嘌呤</a:t>
                </a:r>
              </a:p>
            </p:txBody>
          </p:sp>
          <p:sp>
            <p:nvSpPr>
              <p:cNvPr id="13330" name="Rectangle 13">
                <a:extLst>
                  <a:ext uri="{FF2B5EF4-FFF2-40B4-BE49-F238E27FC236}">
                    <a16:creationId xmlns:a16="http://schemas.microsoft.com/office/drawing/2014/main" id="{DC549D6D-7BEF-4521-80D0-0769C0F20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0" y="2792"/>
                <a:ext cx="452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8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嘧啶</a:t>
                </a:r>
              </a:p>
            </p:txBody>
          </p:sp>
          <p:sp>
            <p:nvSpPr>
              <p:cNvPr id="13331" name="Freeform 15">
                <a:extLst>
                  <a:ext uri="{FF2B5EF4-FFF2-40B4-BE49-F238E27FC236}">
                    <a16:creationId xmlns:a16="http://schemas.microsoft.com/office/drawing/2014/main" id="{1D2D6CEB-38FF-4057-96AD-3F23327BE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4" y="2660"/>
                <a:ext cx="823" cy="136"/>
              </a:xfrm>
              <a:custGeom>
                <a:avLst/>
                <a:gdLst>
                  <a:gd name="T0" fmla="*/ 0 w 541"/>
                  <a:gd name="T1" fmla="*/ 2147483646 h 53"/>
                  <a:gd name="T2" fmla="*/ 300016 w 541"/>
                  <a:gd name="T3" fmla="*/ 2147483646 h 53"/>
                  <a:gd name="T4" fmla="*/ 2566581 w 541"/>
                  <a:gd name="T5" fmla="*/ 2147483646 h 53"/>
                  <a:gd name="T6" fmla="*/ 2900742 w 541"/>
                  <a:gd name="T7" fmla="*/ 0 h 53"/>
                  <a:gd name="T8" fmla="*/ 3222545 w 541"/>
                  <a:gd name="T9" fmla="*/ 2147483646 h 53"/>
                  <a:gd name="T10" fmla="*/ 5467601 w 541"/>
                  <a:gd name="T11" fmla="*/ 2147483646 h 53"/>
                  <a:gd name="T12" fmla="*/ 5789364 w 541"/>
                  <a:gd name="T13" fmla="*/ 2147483646 h 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1"/>
                  <a:gd name="T22" fmla="*/ 0 h 53"/>
                  <a:gd name="T23" fmla="*/ 541 w 541"/>
                  <a:gd name="T24" fmla="*/ 53 h 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1" h="53">
                    <a:moveTo>
                      <a:pt x="0" y="53"/>
                    </a:moveTo>
                    <a:lnTo>
                      <a:pt x="28" y="28"/>
                    </a:lnTo>
                    <a:lnTo>
                      <a:pt x="240" y="28"/>
                    </a:lnTo>
                    <a:lnTo>
                      <a:pt x="271" y="0"/>
                    </a:lnTo>
                    <a:lnTo>
                      <a:pt x="301" y="27"/>
                    </a:lnTo>
                    <a:lnTo>
                      <a:pt x="511" y="27"/>
                    </a:lnTo>
                    <a:lnTo>
                      <a:pt x="541" y="53"/>
                    </a:lnTo>
                  </a:path>
                </a:pathLst>
              </a:custGeom>
              <a:noFill/>
              <a:ln w="28575" cap="rnd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32" name="Line 16">
                <a:extLst>
                  <a:ext uri="{FF2B5EF4-FFF2-40B4-BE49-F238E27FC236}">
                    <a16:creationId xmlns:a16="http://schemas.microsoft.com/office/drawing/2014/main" id="{CCBA6339-5F54-45BE-A393-F3C0FFAA2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9" y="2206"/>
                <a:ext cx="1905" cy="0"/>
              </a:xfrm>
              <a:prstGeom prst="line">
                <a:avLst/>
              </a:prstGeom>
              <a:noFill/>
              <a:ln w="28575" cap="rnd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33" name="Line 17">
                <a:extLst>
                  <a:ext uri="{FF2B5EF4-FFF2-40B4-BE49-F238E27FC236}">
                    <a16:creationId xmlns:a16="http://schemas.microsoft.com/office/drawing/2014/main" id="{62BF0321-F79E-4DC5-9BD1-EFC0DE7AEA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17" y="1336"/>
                <a:ext cx="1" cy="219"/>
              </a:xfrm>
              <a:prstGeom prst="line">
                <a:avLst/>
              </a:prstGeom>
              <a:noFill/>
              <a:ln w="28575" cap="rnd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34" name="Freeform 18">
                <a:extLst>
                  <a:ext uri="{FF2B5EF4-FFF2-40B4-BE49-F238E27FC236}">
                    <a16:creationId xmlns:a16="http://schemas.microsoft.com/office/drawing/2014/main" id="{E34153CD-A421-43A6-998E-02DC52000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0" y="2705"/>
                <a:ext cx="999" cy="111"/>
              </a:xfrm>
              <a:custGeom>
                <a:avLst/>
                <a:gdLst>
                  <a:gd name="T0" fmla="*/ 0 w 541"/>
                  <a:gd name="T1" fmla="*/ 292089876 h 53"/>
                  <a:gd name="T2" fmla="*/ 11036302 w 541"/>
                  <a:gd name="T3" fmla="*/ 156335093 h 53"/>
                  <a:gd name="T4" fmla="*/ 94162856 w 541"/>
                  <a:gd name="T5" fmla="*/ 156335093 h 53"/>
                  <a:gd name="T6" fmla="*/ 106002692 w 541"/>
                  <a:gd name="T7" fmla="*/ 0 h 53"/>
                  <a:gd name="T8" fmla="*/ 117717556 w 541"/>
                  <a:gd name="T9" fmla="*/ 149507783 h 53"/>
                  <a:gd name="T10" fmla="*/ 200597702 w 541"/>
                  <a:gd name="T11" fmla="*/ 149507783 h 53"/>
                  <a:gd name="T12" fmla="*/ 212322982 w 541"/>
                  <a:gd name="T13" fmla="*/ 292089876 h 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1"/>
                  <a:gd name="T22" fmla="*/ 0 h 53"/>
                  <a:gd name="T23" fmla="*/ 541 w 541"/>
                  <a:gd name="T24" fmla="*/ 53 h 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1" h="53">
                    <a:moveTo>
                      <a:pt x="0" y="53"/>
                    </a:moveTo>
                    <a:lnTo>
                      <a:pt x="28" y="28"/>
                    </a:lnTo>
                    <a:lnTo>
                      <a:pt x="240" y="28"/>
                    </a:lnTo>
                    <a:lnTo>
                      <a:pt x="270" y="0"/>
                    </a:lnTo>
                    <a:lnTo>
                      <a:pt x="300" y="27"/>
                    </a:lnTo>
                    <a:lnTo>
                      <a:pt x="511" y="27"/>
                    </a:lnTo>
                    <a:lnTo>
                      <a:pt x="541" y="53"/>
                    </a:lnTo>
                  </a:path>
                </a:pathLst>
              </a:custGeom>
              <a:noFill/>
              <a:ln w="28575" cap="rnd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35" name="Rectangle 19">
                <a:extLst>
                  <a:ext uri="{FF2B5EF4-FFF2-40B4-BE49-F238E27FC236}">
                    <a16:creationId xmlns:a16="http://schemas.microsoft.com/office/drawing/2014/main" id="{0A608162-A8E0-491C-A6D0-EEFD0E1CE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2796"/>
                <a:ext cx="452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80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核糖</a:t>
                </a:r>
              </a:p>
            </p:txBody>
          </p:sp>
          <p:sp>
            <p:nvSpPr>
              <p:cNvPr id="13336" name="Rectangle 20">
                <a:extLst>
                  <a:ext uri="{FF2B5EF4-FFF2-40B4-BE49-F238E27FC236}">
                    <a16:creationId xmlns:a16="http://schemas.microsoft.com/office/drawing/2014/main" id="{A4819BBF-3DD9-42BA-B0E5-443C41B6B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4" y="2796"/>
                <a:ext cx="905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8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脱氧核糖</a:t>
                </a:r>
              </a:p>
            </p:txBody>
          </p:sp>
          <p:sp>
            <p:nvSpPr>
              <p:cNvPr id="13337" name="Line 21">
                <a:extLst>
                  <a:ext uri="{FF2B5EF4-FFF2-40B4-BE49-F238E27FC236}">
                    <a16:creationId xmlns:a16="http://schemas.microsoft.com/office/drawing/2014/main" id="{F485B902-840C-48E7-A520-548E7F7D83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4" y="2206"/>
                <a:ext cx="0" cy="181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38" name="Line 22">
                <a:extLst>
                  <a:ext uri="{FF2B5EF4-FFF2-40B4-BE49-F238E27FC236}">
                    <a16:creationId xmlns:a16="http://schemas.microsoft.com/office/drawing/2014/main" id="{A8F61558-7815-4226-A0C6-D77EFE413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9" y="2206"/>
                <a:ext cx="0" cy="181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39" name="Line 23">
                <a:extLst>
                  <a:ext uri="{FF2B5EF4-FFF2-40B4-BE49-F238E27FC236}">
                    <a16:creationId xmlns:a16="http://schemas.microsoft.com/office/drawing/2014/main" id="{5BBBBCCF-9101-4811-9F0B-EA23A2484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7" y="1562"/>
                <a:ext cx="1361" cy="0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40" name="Line 24">
                <a:extLst>
                  <a:ext uri="{FF2B5EF4-FFF2-40B4-BE49-F238E27FC236}">
                    <a16:creationId xmlns:a16="http://schemas.microsoft.com/office/drawing/2014/main" id="{9C1CCF8C-B7B1-4C8F-894A-35A048C63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7" y="1562"/>
                <a:ext cx="0" cy="181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41" name="Line 25">
                <a:extLst>
                  <a:ext uri="{FF2B5EF4-FFF2-40B4-BE49-F238E27FC236}">
                    <a16:creationId xmlns:a16="http://schemas.microsoft.com/office/drawing/2014/main" id="{C28F60F3-F19E-4216-8516-33ABCFEA7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8" y="1562"/>
                <a:ext cx="0" cy="181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42" name="Line 26">
                <a:extLst>
                  <a:ext uri="{FF2B5EF4-FFF2-40B4-BE49-F238E27FC236}">
                    <a16:creationId xmlns:a16="http://schemas.microsoft.com/office/drawing/2014/main" id="{91C1B79F-F22C-45C2-8F81-9D5C210B6D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7" y="837"/>
                <a:ext cx="0" cy="227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316" name="Line 17">
              <a:extLst>
                <a:ext uri="{FF2B5EF4-FFF2-40B4-BE49-F238E27FC236}">
                  <a16:creationId xmlns:a16="http://schemas.microsoft.com/office/drawing/2014/main" id="{14E27B34-17BB-408A-A8AA-4085DBF152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55046" y="3933807"/>
              <a:ext cx="1588" cy="288000"/>
            </a:xfrm>
            <a:prstGeom prst="line">
              <a:avLst/>
            </a:prstGeom>
            <a:noFill/>
            <a:ln w="28575" cap="rnd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" name="图片 29" descr="Pic1_6.jpg">
            <a:extLst>
              <a:ext uri="{FF2B5EF4-FFF2-40B4-BE49-F238E27FC236}">
                <a16:creationId xmlns:a16="http://schemas.microsoft.com/office/drawing/2014/main" id="{9DBD7094-859C-4660-82EF-7BC2218ED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0" t="1669"/>
          <a:stretch>
            <a:fillRect/>
          </a:stretch>
        </p:blipFill>
        <p:spPr bwMode="auto">
          <a:xfrm>
            <a:off x="5639495" y="1610021"/>
            <a:ext cx="3312988" cy="484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3C23BC-1BE0-4C32-8FB9-D424550940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785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92DBCAE-41C6-4E0F-93C4-11476C478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5" y="559596"/>
            <a:ext cx="38877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脱氧核苷</a:t>
            </a:r>
            <a:endParaRPr lang="zh-CN" altLang="en-US" sz="3600" b="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B8D69CF-227F-4AB0-B6EF-7E80C3949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44" y="5373219"/>
            <a:ext cx="8748712" cy="1082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179388" indent="71437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嘌呤</a:t>
            </a:r>
            <a:r>
              <a:rPr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N-9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嘧啶</a:t>
            </a:r>
            <a:r>
              <a:rPr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与脱氧核糖</a:t>
            </a: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C-1</a:t>
            </a: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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l-GR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-N-</a:t>
            </a:r>
            <a:r>
              <a:rPr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糖苷键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相连形成</a:t>
            </a:r>
            <a:r>
              <a:rPr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脱氧核苷</a:t>
            </a:r>
            <a:r>
              <a:rPr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(deoxyribonucleoside)</a:t>
            </a:r>
            <a:r>
              <a:rPr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460" name="Object 4">
            <a:extLst>
              <a:ext uri="{FF2B5EF4-FFF2-40B4-BE49-F238E27FC236}">
                <a16:creationId xmlns:a16="http://schemas.microsoft.com/office/drawing/2014/main" id="{5174CD56-4360-4330-8B6D-FD6CD6AE25A1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05048701"/>
              </p:ext>
            </p:extLst>
          </p:nvPr>
        </p:nvGraphicFramePr>
        <p:xfrm>
          <a:off x="3343275" y="1000125"/>
          <a:ext cx="4587875" cy="414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39166" imgH="2494654" progId="">
                  <p:embed/>
                </p:oleObj>
              </mc:Choice>
              <mc:Fallback>
                <p:oleObj name="Visio" r:id="rId2" imgW="2739166" imgH="2494654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3343275" y="1000125"/>
                        <a:ext cx="4587875" cy="414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93C698CF-EE40-48AE-A1F5-2EAFD8950112}"/>
              </a:ext>
            </a:extLst>
          </p:cNvPr>
          <p:cNvSpPr/>
          <p:nvPr/>
        </p:nvSpPr>
        <p:spPr>
          <a:xfrm>
            <a:off x="1043609" y="1662866"/>
            <a:ext cx="295946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32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碱基</a:t>
            </a:r>
            <a:r>
              <a:rPr lang="en-US" altLang="zh-CN" sz="32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+</a:t>
            </a:r>
            <a:r>
              <a:rPr lang="zh-CN" altLang="en-US" sz="32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脱氧核糖</a:t>
            </a:r>
          </a:p>
        </p:txBody>
      </p:sp>
      <p:sp>
        <p:nvSpPr>
          <p:cNvPr id="6" name="Text Box 63">
            <a:extLst>
              <a:ext uri="{FF2B5EF4-FFF2-40B4-BE49-F238E27FC236}">
                <a16:creationId xmlns:a16="http://schemas.microsoft.com/office/drawing/2014/main" id="{66FC6281-A932-49BE-9EC5-66E62E332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265" y="4005065"/>
            <a:ext cx="1582739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CC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糖苷键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58041E-D163-4921-A48F-2418284E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31B0D626-0BAC-402F-854E-B1B833C3F7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833022"/>
              </p:ext>
            </p:extLst>
          </p:nvPr>
        </p:nvGraphicFramePr>
        <p:xfrm>
          <a:off x="445129" y="1052736"/>
          <a:ext cx="8253747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302765" imgH="2769946" progId="Visio.Drawing.11">
                  <p:embed/>
                </p:oleObj>
              </mc:Choice>
              <mc:Fallback>
                <p:oleObj r:id="rId3" imgW="5302765" imgH="2769946" progId="Visio.Drawing.11">
                  <p:embed/>
                  <p:pic>
                    <p:nvPicPr>
                      <p:cNvPr id="17413" name="Object 5">
                        <a:extLst>
                          <a:ext uri="{FF2B5EF4-FFF2-40B4-BE49-F238E27FC236}">
                            <a16:creationId xmlns:a16="http://schemas.microsoft.com/office/drawing/2014/main" id="{02902233-09A0-4F75-960A-68420EA291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129" y="1052736"/>
                        <a:ext cx="8253747" cy="4320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7C3AB-53A8-4536-A7B3-002BDF659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40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32EC3ABA-826C-469C-B076-5176F2AA9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90" y="5157790"/>
            <a:ext cx="7850187" cy="1236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179388" indent="71278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嘌呤</a:t>
            </a:r>
            <a:r>
              <a:rPr lang="en-US" altLang="zh-CN" sz="3200">
                <a:solidFill>
                  <a:srgbClr val="CC0099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r>
              <a:rPr lang="en-US" altLang="zh-CN" sz="320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-9</a:t>
            </a:r>
            <a:r>
              <a:rPr lang="zh-CN" altLang="en-US" sz="320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或</a:t>
            </a:r>
            <a:r>
              <a:rPr lang="zh-CN" altLang="en-US" sz="320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嘧啶</a:t>
            </a:r>
            <a:r>
              <a:rPr lang="en-US" altLang="zh-CN" sz="3200">
                <a:solidFill>
                  <a:srgbClr val="CC0099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r>
              <a:rPr lang="en-US" altLang="zh-CN" sz="320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-1</a:t>
            </a:r>
            <a:r>
              <a:rPr lang="zh-CN" altLang="en-US" sz="320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与核糖</a:t>
            </a:r>
            <a:r>
              <a:rPr lang="en-US" altLang="zh-CN" sz="320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C-1</a:t>
            </a:r>
            <a:r>
              <a:rPr lang="en-US" altLang="zh-CN" sz="320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</a:t>
            </a:r>
            <a:r>
              <a:rPr lang="zh-CN" altLang="en-US" sz="320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</a:t>
            </a:r>
            <a:r>
              <a:rPr lang="el-GR" altLang="zh-CN" sz="320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β</a:t>
            </a:r>
            <a:r>
              <a:rPr lang="en-US" altLang="zh-CN" sz="320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en-US" altLang="zh-CN" sz="3200">
                <a:solidFill>
                  <a:srgbClr val="CC0099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r>
              <a:rPr lang="en-US" altLang="zh-CN" sz="320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糖苷键</a:t>
            </a:r>
            <a:r>
              <a:rPr lang="zh-CN" altLang="en-US" sz="320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相连形成</a:t>
            </a:r>
            <a:r>
              <a:rPr lang="zh-CN" altLang="en-US" sz="320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核苷</a:t>
            </a:r>
            <a:r>
              <a:rPr lang="en-US" altLang="zh-CN" sz="3200">
                <a:solidFill>
                  <a:srgbClr val="CC0099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(ribonucleoside)</a:t>
            </a:r>
            <a:r>
              <a:rPr lang="zh-CN" altLang="en-US" sz="3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74D66EA8-F70B-4FB2-8D6B-63953F4B9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55" y="511040"/>
            <a:ext cx="2374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核苷</a:t>
            </a:r>
            <a:endParaRPr lang="zh-CN" altLang="en-US" sz="3600" b="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72261B50-8568-4A73-89E0-CBC7100EE1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13151" y="1887542"/>
            <a:ext cx="0" cy="388937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6" name="Line 6">
            <a:extLst>
              <a:ext uri="{FF2B5EF4-FFF2-40B4-BE49-F238E27FC236}">
                <a16:creationId xmlns:a16="http://schemas.microsoft.com/office/drawing/2014/main" id="{E6A0831F-9D04-409F-8F13-780C182151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3963" y="1443042"/>
            <a:ext cx="328612" cy="192087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7" name="Line 7">
            <a:extLst>
              <a:ext uri="{FF2B5EF4-FFF2-40B4-BE49-F238E27FC236}">
                <a16:creationId xmlns:a16="http://schemas.microsoft.com/office/drawing/2014/main" id="{AFA7FDC7-8EF3-4226-AEE8-2E10693C45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0475" y="1524001"/>
            <a:ext cx="292100" cy="171451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8" name="Line 8">
            <a:extLst>
              <a:ext uri="{FF2B5EF4-FFF2-40B4-BE49-F238E27FC236}">
                <a16:creationId xmlns:a16="http://schemas.microsoft.com/office/drawing/2014/main" id="{215FF8EE-F2D7-49E8-8D4A-24F39379F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2579" y="1443042"/>
            <a:ext cx="485775" cy="282575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9" name="Line 9">
            <a:extLst>
              <a:ext uri="{FF2B5EF4-FFF2-40B4-BE49-F238E27FC236}">
                <a16:creationId xmlns:a16="http://schemas.microsoft.com/office/drawing/2014/main" id="{006A4E5F-1A10-489E-B1AA-91CCE90C0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8351" y="1725615"/>
            <a:ext cx="0" cy="550863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0" name="Line 10">
            <a:extLst>
              <a:ext uri="{FF2B5EF4-FFF2-40B4-BE49-F238E27FC236}">
                <a16:creationId xmlns:a16="http://schemas.microsoft.com/office/drawing/2014/main" id="{D0D30727-912A-4749-B1B8-53916DB89A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1762128"/>
            <a:ext cx="0" cy="474663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1" name="Line 11">
            <a:extLst>
              <a:ext uri="{FF2B5EF4-FFF2-40B4-BE49-F238E27FC236}">
                <a16:creationId xmlns:a16="http://schemas.microsoft.com/office/drawing/2014/main" id="{053D8F1D-803B-488F-8A09-201247A912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44979" y="2276477"/>
            <a:ext cx="333375" cy="187325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2" name="Line 12">
            <a:extLst>
              <a:ext uri="{FF2B5EF4-FFF2-40B4-BE49-F238E27FC236}">
                <a16:creationId xmlns:a16="http://schemas.microsoft.com/office/drawing/2014/main" id="{8A5ECD68-8702-4ED8-A018-44674BBA34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3153" y="2276477"/>
            <a:ext cx="328613" cy="187325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3" name="Line 13">
            <a:extLst>
              <a:ext uri="{FF2B5EF4-FFF2-40B4-BE49-F238E27FC236}">
                <a16:creationId xmlns:a16="http://schemas.microsoft.com/office/drawing/2014/main" id="{529ABC6A-908D-4AFA-89F2-D73AE2286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8238" y="2236789"/>
            <a:ext cx="298451" cy="171451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4" name="Line 14">
            <a:extLst>
              <a:ext uri="{FF2B5EF4-FFF2-40B4-BE49-F238E27FC236}">
                <a16:creationId xmlns:a16="http://schemas.microsoft.com/office/drawing/2014/main" id="{1B1208B7-12E5-48A7-85BC-72297540A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8351" y="1604964"/>
            <a:ext cx="368300" cy="120651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5" name="Line 15">
            <a:extLst>
              <a:ext uri="{FF2B5EF4-FFF2-40B4-BE49-F238E27FC236}">
                <a16:creationId xmlns:a16="http://schemas.microsoft.com/office/drawing/2014/main" id="{9938ADB4-AAF7-446B-8855-98881335AE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08591" y="1711326"/>
            <a:ext cx="212725" cy="287339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6" name="Line 16">
            <a:extLst>
              <a:ext uri="{FF2B5EF4-FFF2-40B4-BE49-F238E27FC236}">
                <a16:creationId xmlns:a16="http://schemas.microsoft.com/office/drawing/2014/main" id="{3A8D68A0-495D-4CF9-992E-5EA5C71626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57789" y="1746253"/>
            <a:ext cx="182563" cy="252413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7" name="Line 17">
            <a:extLst>
              <a:ext uri="{FF2B5EF4-FFF2-40B4-BE49-F238E27FC236}">
                <a16:creationId xmlns:a16="http://schemas.microsoft.com/office/drawing/2014/main" id="{2C332458-EAF1-4195-8175-3FE6477BDA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3825" y="1998663"/>
            <a:ext cx="217488" cy="303212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8" name="Line 18">
            <a:extLst>
              <a:ext uri="{FF2B5EF4-FFF2-40B4-BE49-F238E27FC236}">
                <a16:creationId xmlns:a16="http://schemas.microsoft.com/office/drawing/2014/main" id="{A8B627C4-0563-4FF7-88DB-847D1D3925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8351" y="2276476"/>
            <a:ext cx="368300" cy="120651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9" name="Line 19">
            <a:extLst>
              <a:ext uri="{FF2B5EF4-FFF2-40B4-BE49-F238E27FC236}">
                <a16:creationId xmlns:a16="http://schemas.microsoft.com/office/drawing/2014/main" id="{9334A8D5-BA4E-4FAD-868A-C60DCA0462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92575" y="1220789"/>
            <a:ext cx="0" cy="222251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0" name="Line 20">
            <a:extLst>
              <a:ext uri="{FF2B5EF4-FFF2-40B4-BE49-F238E27FC236}">
                <a16:creationId xmlns:a16="http://schemas.microsoft.com/office/drawing/2014/main" id="{95D9DFE2-7F76-48F1-9F10-E94EF1A18A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03628" y="4210051"/>
            <a:ext cx="1069975" cy="0"/>
          </a:xfrm>
          <a:prstGeom prst="line">
            <a:avLst/>
          </a:prstGeom>
          <a:noFill/>
          <a:ln w="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1" name="Freeform 21">
            <a:extLst>
              <a:ext uri="{FF2B5EF4-FFF2-40B4-BE49-F238E27FC236}">
                <a16:creationId xmlns:a16="http://schemas.microsoft.com/office/drawing/2014/main" id="{DB74FD59-29F7-45A8-B9BD-06D73E72E5E3}"/>
              </a:ext>
            </a:extLst>
          </p:cNvPr>
          <p:cNvSpPr>
            <a:spLocks/>
          </p:cNvSpPr>
          <p:nvPr/>
        </p:nvSpPr>
        <p:spPr bwMode="auto">
          <a:xfrm>
            <a:off x="3592516" y="4159251"/>
            <a:ext cx="1095375" cy="101600"/>
          </a:xfrm>
          <a:custGeom>
            <a:avLst/>
            <a:gdLst>
              <a:gd name="T0" fmla="*/ 2147483646 w 690"/>
              <a:gd name="T1" fmla="*/ 0 h 64"/>
              <a:gd name="T2" fmla="*/ 2147483646 w 690"/>
              <a:gd name="T3" fmla="*/ 2147483646 h 64"/>
              <a:gd name="T4" fmla="*/ 2147483646 w 690"/>
              <a:gd name="T5" fmla="*/ 2147483646 h 64"/>
              <a:gd name="T6" fmla="*/ 2147483646 w 690"/>
              <a:gd name="T7" fmla="*/ 2147483646 h 64"/>
              <a:gd name="T8" fmla="*/ 0 w 690"/>
              <a:gd name="T9" fmla="*/ 2147483646 h 64"/>
              <a:gd name="T10" fmla="*/ 2147483646 w 690"/>
              <a:gd name="T11" fmla="*/ 0 h 64"/>
              <a:gd name="T12" fmla="*/ 2147483646 w 690"/>
              <a:gd name="T13" fmla="*/ 0 h 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90"/>
              <a:gd name="T22" fmla="*/ 0 h 64"/>
              <a:gd name="T23" fmla="*/ 690 w 690"/>
              <a:gd name="T24" fmla="*/ 64 h 6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90" h="64">
                <a:moveTo>
                  <a:pt x="684" y="0"/>
                </a:moveTo>
                <a:lnTo>
                  <a:pt x="690" y="32"/>
                </a:lnTo>
                <a:lnTo>
                  <a:pt x="684" y="64"/>
                </a:lnTo>
                <a:lnTo>
                  <a:pt x="7" y="64"/>
                </a:lnTo>
                <a:lnTo>
                  <a:pt x="0" y="32"/>
                </a:lnTo>
                <a:lnTo>
                  <a:pt x="7" y="0"/>
                </a:lnTo>
                <a:lnTo>
                  <a:pt x="684" y="0"/>
                </a:lnTo>
                <a:close/>
              </a:path>
            </a:pathLst>
          </a:custGeom>
          <a:solidFill>
            <a:srgbClr val="000099"/>
          </a:solidFill>
          <a:ln w="9525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2" name="Line 22">
            <a:extLst>
              <a:ext uri="{FF2B5EF4-FFF2-40B4-BE49-F238E27FC236}">
                <a16:creationId xmlns:a16="http://schemas.microsoft.com/office/drawing/2014/main" id="{536D19BB-F0EF-44B8-810C-4CA8D91399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7889" y="3529016"/>
            <a:ext cx="404812" cy="676275"/>
          </a:xfrm>
          <a:prstGeom prst="line">
            <a:avLst/>
          </a:prstGeom>
          <a:noFill/>
          <a:ln w="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3" name="Freeform 23">
            <a:extLst>
              <a:ext uri="{FF2B5EF4-FFF2-40B4-BE49-F238E27FC236}">
                <a16:creationId xmlns:a16="http://schemas.microsoft.com/office/drawing/2014/main" id="{B83DA67E-3991-45CE-977B-EA78B77B0BFA}"/>
              </a:ext>
            </a:extLst>
          </p:cNvPr>
          <p:cNvSpPr>
            <a:spLocks/>
          </p:cNvSpPr>
          <p:nvPr/>
        </p:nvSpPr>
        <p:spPr bwMode="auto">
          <a:xfrm>
            <a:off x="4622801" y="3498853"/>
            <a:ext cx="490539" cy="752475"/>
          </a:xfrm>
          <a:custGeom>
            <a:avLst/>
            <a:gdLst>
              <a:gd name="T0" fmla="*/ 2147483646 w 309"/>
              <a:gd name="T1" fmla="*/ 2147483646 h 474"/>
              <a:gd name="T2" fmla="*/ 2147483646 w 309"/>
              <a:gd name="T3" fmla="*/ 0 h 474"/>
              <a:gd name="T4" fmla="*/ 2147483646 w 309"/>
              <a:gd name="T5" fmla="*/ 2147483646 h 474"/>
              <a:gd name="T6" fmla="*/ 2147483646 w 309"/>
              <a:gd name="T7" fmla="*/ 2147483646 h 474"/>
              <a:gd name="T8" fmla="*/ 2147483646 w 309"/>
              <a:gd name="T9" fmla="*/ 2147483646 h 474"/>
              <a:gd name="T10" fmla="*/ 0 w 309"/>
              <a:gd name="T11" fmla="*/ 2147483646 h 474"/>
              <a:gd name="T12" fmla="*/ 2147483646 w 309"/>
              <a:gd name="T13" fmla="*/ 2147483646 h 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9"/>
              <a:gd name="T22" fmla="*/ 0 h 474"/>
              <a:gd name="T23" fmla="*/ 309 w 309"/>
              <a:gd name="T24" fmla="*/ 474 h 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9" h="474">
                <a:moveTo>
                  <a:pt x="296" y="3"/>
                </a:moveTo>
                <a:lnTo>
                  <a:pt x="309" y="0"/>
                </a:lnTo>
                <a:lnTo>
                  <a:pt x="299" y="35"/>
                </a:lnTo>
                <a:lnTo>
                  <a:pt x="83" y="474"/>
                </a:lnTo>
                <a:lnTo>
                  <a:pt x="41" y="448"/>
                </a:lnTo>
                <a:lnTo>
                  <a:pt x="0" y="423"/>
                </a:lnTo>
                <a:lnTo>
                  <a:pt x="296" y="3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4" name="Line 24">
            <a:extLst>
              <a:ext uri="{FF2B5EF4-FFF2-40B4-BE49-F238E27FC236}">
                <a16:creationId xmlns:a16="http://schemas.microsoft.com/office/drawing/2014/main" id="{806AF11D-2EF0-47E6-93CC-DA0A5AAA35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68790" y="3154367"/>
            <a:ext cx="844551" cy="344487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5" name="Line 25">
            <a:extLst>
              <a:ext uri="{FF2B5EF4-FFF2-40B4-BE49-F238E27FC236}">
                <a16:creationId xmlns:a16="http://schemas.microsoft.com/office/drawing/2014/main" id="{FC8D7351-755A-49A2-8F21-FBA781AD6E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57528" y="3149601"/>
            <a:ext cx="919163" cy="349251"/>
          </a:xfrm>
          <a:prstGeom prst="line">
            <a:avLst/>
          </a:prstGeom>
          <a:noFill/>
          <a:ln w="20638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6" name="Line 26">
            <a:extLst>
              <a:ext uri="{FF2B5EF4-FFF2-40B4-BE49-F238E27FC236}">
                <a16:creationId xmlns:a16="http://schemas.microsoft.com/office/drawing/2014/main" id="{CFDEBB56-1A92-4CA5-8339-92AB2ECD29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3403" y="3524251"/>
            <a:ext cx="519113" cy="68103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7" name="Freeform 27">
            <a:extLst>
              <a:ext uri="{FF2B5EF4-FFF2-40B4-BE49-F238E27FC236}">
                <a16:creationId xmlns:a16="http://schemas.microsoft.com/office/drawing/2014/main" id="{1690E420-B12F-453F-9768-D9F18896A868}"/>
              </a:ext>
            </a:extLst>
          </p:cNvPr>
          <p:cNvSpPr>
            <a:spLocks/>
          </p:cNvSpPr>
          <p:nvPr/>
        </p:nvSpPr>
        <p:spPr bwMode="auto">
          <a:xfrm>
            <a:off x="3057529" y="3498851"/>
            <a:ext cx="595313" cy="757239"/>
          </a:xfrm>
          <a:custGeom>
            <a:avLst/>
            <a:gdLst>
              <a:gd name="T0" fmla="*/ 2147483646 w 375"/>
              <a:gd name="T1" fmla="*/ 2147483646 h 477"/>
              <a:gd name="T2" fmla="*/ 0 w 375"/>
              <a:gd name="T3" fmla="*/ 0 h 477"/>
              <a:gd name="T4" fmla="*/ 2147483646 w 375"/>
              <a:gd name="T5" fmla="*/ 2147483646 h 477"/>
              <a:gd name="T6" fmla="*/ 2147483646 w 375"/>
              <a:gd name="T7" fmla="*/ 2147483646 h 477"/>
              <a:gd name="T8" fmla="*/ 2147483646 w 375"/>
              <a:gd name="T9" fmla="*/ 2147483646 h 477"/>
              <a:gd name="T10" fmla="*/ 2147483646 w 375"/>
              <a:gd name="T11" fmla="*/ 2147483646 h 477"/>
              <a:gd name="T12" fmla="*/ 2147483646 w 375"/>
              <a:gd name="T13" fmla="*/ 2147483646 h 4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75"/>
              <a:gd name="T22" fmla="*/ 0 h 477"/>
              <a:gd name="T23" fmla="*/ 375 w 375"/>
              <a:gd name="T24" fmla="*/ 477 h 4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75" h="477">
                <a:moveTo>
                  <a:pt x="6" y="28"/>
                </a:moveTo>
                <a:lnTo>
                  <a:pt x="0" y="0"/>
                </a:lnTo>
                <a:lnTo>
                  <a:pt x="13" y="3"/>
                </a:lnTo>
                <a:lnTo>
                  <a:pt x="375" y="420"/>
                </a:lnTo>
                <a:lnTo>
                  <a:pt x="337" y="448"/>
                </a:lnTo>
                <a:lnTo>
                  <a:pt x="299" y="477"/>
                </a:lnTo>
                <a:lnTo>
                  <a:pt x="6" y="2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8" name="Line 28">
            <a:extLst>
              <a:ext uri="{FF2B5EF4-FFF2-40B4-BE49-F238E27FC236}">
                <a16:creationId xmlns:a16="http://schemas.microsoft.com/office/drawing/2014/main" id="{E7F9C57F-796D-407D-A792-77D2240C9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7888" y="4210053"/>
            <a:ext cx="0" cy="187325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9" name="Line 29">
            <a:extLst>
              <a:ext uri="{FF2B5EF4-FFF2-40B4-BE49-F238E27FC236}">
                <a16:creationId xmlns:a16="http://schemas.microsoft.com/office/drawing/2014/main" id="{50AAC9BF-45D6-415A-85DF-C96DFBE47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513" y="4210050"/>
            <a:ext cx="0" cy="222251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0" name="Line 30">
            <a:extLst>
              <a:ext uri="{FF2B5EF4-FFF2-40B4-BE49-F238E27FC236}">
                <a16:creationId xmlns:a16="http://schemas.microsoft.com/office/drawing/2014/main" id="{95A131CC-9A33-4C83-8192-C4DC20DF44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7888" y="3948117"/>
            <a:ext cx="0" cy="261937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1" name="Line 31">
            <a:extLst>
              <a:ext uri="{FF2B5EF4-FFF2-40B4-BE49-F238E27FC236}">
                <a16:creationId xmlns:a16="http://schemas.microsoft.com/office/drawing/2014/main" id="{C87AE077-E0FC-4D32-8734-2E942D0F83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5" y="4005266"/>
            <a:ext cx="42863" cy="204787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2" name="Line 32">
            <a:extLst>
              <a:ext uri="{FF2B5EF4-FFF2-40B4-BE49-F238E27FC236}">
                <a16:creationId xmlns:a16="http://schemas.microsoft.com/office/drawing/2014/main" id="{887D3417-F5DA-4FD7-9FFF-299D3DEB0CA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3339" y="3498854"/>
            <a:ext cx="0" cy="257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3" name="Line 33">
            <a:extLst>
              <a:ext uri="{FF2B5EF4-FFF2-40B4-BE49-F238E27FC236}">
                <a16:creationId xmlns:a16="http://schemas.microsoft.com/office/drawing/2014/main" id="{CF9ED204-3EBB-49FC-8C06-5F0370140C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7525" y="3195639"/>
            <a:ext cx="0" cy="303212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4" name="Line 34">
            <a:extLst>
              <a:ext uri="{FF2B5EF4-FFF2-40B4-BE49-F238E27FC236}">
                <a16:creationId xmlns:a16="http://schemas.microsoft.com/office/drawing/2014/main" id="{3E6CBD63-A6D2-4020-BC32-F2892C6A3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7525" y="3498854"/>
            <a:ext cx="0" cy="307975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5" name="Line 35">
            <a:extLst>
              <a:ext uri="{FF2B5EF4-FFF2-40B4-BE49-F238E27FC236}">
                <a16:creationId xmlns:a16="http://schemas.microsoft.com/office/drawing/2014/main" id="{24C9373D-D94A-47FA-B34E-90653F4B35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3339" y="2519367"/>
            <a:ext cx="0" cy="979487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6" name="Rectangle 36">
            <a:extLst>
              <a:ext uri="{FF2B5EF4-FFF2-40B4-BE49-F238E27FC236}">
                <a16:creationId xmlns:a16="http://schemas.microsoft.com/office/drawing/2014/main" id="{61D2B6ED-6CF1-4812-840B-6A175225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1558925"/>
            <a:ext cx="22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7" name="Rectangle 37">
            <a:extLst>
              <a:ext uri="{FF2B5EF4-FFF2-40B4-BE49-F238E27FC236}">
                <a16:creationId xmlns:a16="http://schemas.microsoft.com/office/drawing/2014/main" id="{448C8B72-962D-4A5C-8664-0673897EB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213" y="2387601"/>
            <a:ext cx="22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8" name="Rectangle 38">
            <a:extLst>
              <a:ext uri="{FF2B5EF4-FFF2-40B4-BE49-F238E27FC236}">
                <a16:creationId xmlns:a16="http://schemas.microsoft.com/office/drawing/2014/main" id="{2420DDA4-5F35-430E-833F-17DAD2894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100" y="1387476"/>
            <a:ext cx="22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9" name="Rectangle 39">
            <a:extLst>
              <a:ext uri="{FF2B5EF4-FFF2-40B4-BE49-F238E27FC236}">
                <a16:creationId xmlns:a16="http://schemas.microsoft.com/office/drawing/2014/main" id="{27999EDB-05C1-4E3C-9FAB-295EF8BEA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100" y="2281240"/>
            <a:ext cx="22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0" name="Rectangle 40">
            <a:extLst>
              <a:ext uri="{FF2B5EF4-FFF2-40B4-BE49-F238E27FC236}">
                <a16:creationId xmlns:a16="http://schemas.microsoft.com/office/drawing/2014/main" id="{E93B772E-88B3-4F2A-92E0-D169C0EF6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339" y="2058989"/>
            <a:ext cx="153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en-US" altLang="zh-CN" b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1" name="Rectangle 41">
            <a:extLst>
              <a:ext uri="{FF2B5EF4-FFF2-40B4-BE49-F238E27FC236}">
                <a16:creationId xmlns:a16="http://schemas.microsoft.com/office/drawing/2014/main" id="{BB0C5785-E8C5-4429-B1EF-41C350874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9" y="908051"/>
            <a:ext cx="22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2" name="Rectangle 42">
            <a:extLst>
              <a:ext uri="{FF2B5EF4-FFF2-40B4-BE49-F238E27FC236}">
                <a16:creationId xmlns:a16="http://schemas.microsoft.com/office/drawing/2014/main" id="{A4E47F5A-17F7-4867-80ED-D9E663CA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9" y="908051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3" name="Rectangle 43">
            <a:extLst>
              <a:ext uri="{FF2B5EF4-FFF2-40B4-BE49-F238E27FC236}">
                <a16:creationId xmlns:a16="http://schemas.microsoft.com/office/drawing/2014/main" id="{3D13EF0D-EDA6-4913-BF72-F21816A9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41" y="1052516"/>
            <a:ext cx="2952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4" name="Rectangle 44">
            <a:extLst>
              <a:ext uri="{FF2B5EF4-FFF2-40B4-BE49-F238E27FC236}">
                <a16:creationId xmlns:a16="http://schemas.microsoft.com/office/drawing/2014/main" id="{7137BD44-99AD-459F-9395-9090879C7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1" y="2927351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5" name="Rectangle 45">
            <a:extLst>
              <a:ext uri="{FF2B5EF4-FFF2-40B4-BE49-F238E27FC236}">
                <a16:creationId xmlns:a16="http://schemas.microsoft.com/office/drawing/2014/main" id="{3E9939FB-13F3-4835-A1BE-B73420DDBC7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16463" y="4437065"/>
            <a:ext cx="215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6" name="Rectangle 46">
            <a:extLst>
              <a:ext uri="{FF2B5EF4-FFF2-40B4-BE49-F238E27FC236}">
                <a16:creationId xmlns:a16="http://schemas.microsoft.com/office/drawing/2014/main" id="{A71BAD5C-94F8-4C95-8FB0-0C12E792B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9" y="4387851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7" name="Rectangle 47">
            <a:extLst>
              <a:ext uri="{FF2B5EF4-FFF2-40B4-BE49-F238E27FC236}">
                <a16:creationId xmlns:a16="http://schemas.microsoft.com/office/drawing/2014/main" id="{9ABE2EAE-9273-413C-8886-C7C131FEE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1" y="4437065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8" name="Rectangle 48">
            <a:extLst>
              <a:ext uri="{FF2B5EF4-FFF2-40B4-BE49-F238E27FC236}">
                <a16:creationId xmlns:a16="http://schemas.microsoft.com/office/drawing/2014/main" id="{13A84128-AD9B-4D83-8F24-0FDAE281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1" y="4437065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9" name="Rectangle 49">
            <a:extLst>
              <a:ext uri="{FF2B5EF4-FFF2-40B4-BE49-F238E27FC236}">
                <a16:creationId xmlns:a16="http://schemas.microsoft.com/office/drawing/2014/main" id="{29C59886-EBC3-448E-A732-D7E6DB6F1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7" y="3716340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0" name="Rectangle 50">
            <a:extLst>
              <a:ext uri="{FF2B5EF4-FFF2-40B4-BE49-F238E27FC236}">
                <a16:creationId xmlns:a16="http://schemas.microsoft.com/office/drawing/2014/main" id="{C75660F9-2091-4809-8271-EF25ACA6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9" y="3716340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1" name="Rectangle 51">
            <a:extLst>
              <a:ext uri="{FF2B5EF4-FFF2-40B4-BE49-F238E27FC236}">
                <a16:creationId xmlns:a16="http://schemas.microsoft.com/office/drawing/2014/main" id="{41C97E7E-F952-4066-A1CA-7B8657AE8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4" y="3644901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2" name="Rectangle 52">
            <a:extLst>
              <a:ext uri="{FF2B5EF4-FFF2-40B4-BE49-F238E27FC236}">
                <a16:creationId xmlns:a16="http://schemas.microsoft.com/office/drawing/2014/main" id="{F2B1B960-C40F-4311-B334-5EFFC69F0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163" y="2867025"/>
            <a:ext cx="22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3" name="Rectangle 53">
            <a:extLst>
              <a:ext uri="{FF2B5EF4-FFF2-40B4-BE49-F238E27FC236}">
                <a16:creationId xmlns:a16="http://schemas.microsoft.com/office/drawing/2014/main" id="{839A6C69-BBBB-4B8B-AD06-7C1963148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9" y="2852740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4" name="Rectangle 54">
            <a:extLst>
              <a:ext uri="{FF2B5EF4-FFF2-40B4-BE49-F238E27FC236}">
                <a16:creationId xmlns:a16="http://schemas.microsoft.com/office/drawing/2014/main" id="{C22A5EFA-E433-4152-86EE-8661CFC41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3" y="2968628"/>
            <a:ext cx="3095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5" name="Rectangle 55">
            <a:extLst>
              <a:ext uri="{FF2B5EF4-FFF2-40B4-BE49-F238E27FC236}">
                <a16:creationId xmlns:a16="http://schemas.microsoft.com/office/drawing/2014/main" id="{F52D7A81-B65E-48F3-855C-69D481E3B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6" y="2852740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6" name="Rectangle 56">
            <a:extLst>
              <a:ext uri="{FF2B5EF4-FFF2-40B4-BE49-F238E27FC236}">
                <a16:creationId xmlns:a16="http://schemas.microsoft.com/office/drawing/2014/main" id="{837B76D7-03DE-45F7-87DC-6E3C4AC29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6" y="2852740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7" name="Rectangle 57">
            <a:extLst>
              <a:ext uri="{FF2B5EF4-FFF2-40B4-BE49-F238E27FC236}">
                <a16:creationId xmlns:a16="http://schemas.microsoft.com/office/drawing/2014/main" id="{703518EC-AB2F-4CC3-B9C3-CFC4B6463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164" y="3790951"/>
            <a:ext cx="238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kumimoji="1" lang="en-US" altLang="zh-CN" b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8" name="Rectangle 58">
            <a:extLst>
              <a:ext uri="{FF2B5EF4-FFF2-40B4-BE49-F238E27FC236}">
                <a16:creationId xmlns:a16="http://schemas.microsoft.com/office/drawing/2014/main" id="{3FC48E2F-76F0-4BB6-A433-E3584F3CE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9" y="3413125"/>
            <a:ext cx="153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en-US" altLang="zh-CN" b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9" name="Rectangle 59">
            <a:extLst>
              <a:ext uri="{FF2B5EF4-FFF2-40B4-BE49-F238E27FC236}">
                <a16:creationId xmlns:a16="http://schemas.microsoft.com/office/drawing/2014/main" id="{DF24F6E9-8BDF-47DD-928D-AA8ABDA4E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9" y="3413125"/>
            <a:ext cx="84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en-US" altLang="zh-CN" b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40" name="Rectangle 60">
            <a:extLst>
              <a:ext uri="{FF2B5EF4-FFF2-40B4-BE49-F238E27FC236}">
                <a16:creationId xmlns:a16="http://schemas.microsoft.com/office/drawing/2014/main" id="{00F86EA2-8749-43B2-A526-23938B848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1" y="3862389"/>
            <a:ext cx="153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en-US" altLang="zh-CN" b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41" name="Rectangle 61">
            <a:extLst>
              <a:ext uri="{FF2B5EF4-FFF2-40B4-BE49-F238E27FC236}">
                <a16:creationId xmlns:a16="http://schemas.microsoft.com/office/drawing/2014/main" id="{B1768118-7C57-4C9D-9692-82F6A5C6E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1" y="3862389"/>
            <a:ext cx="84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en-US" altLang="zh-CN" b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42" name="Line 62">
            <a:extLst>
              <a:ext uri="{FF2B5EF4-FFF2-40B4-BE49-F238E27FC236}">
                <a16:creationId xmlns:a16="http://schemas.microsoft.com/office/drawing/2014/main" id="{EFD03F65-84A1-4965-B729-A3BFEFF3AC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9701" y="2708278"/>
            <a:ext cx="647700" cy="360363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43" name="Text Box 63">
            <a:extLst>
              <a:ext uri="{FF2B5EF4-FFF2-40B4-BE49-F238E27FC236}">
                <a16:creationId xmlns:a16="http://schemas.microsoft.com/office/drawing/2014/main" id="{E52E4CE3-3911-4066-B308-46B65BD41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1" y="2349502"/>
            <a:ext cx="1582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糖苷键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CB8BEFD-7ACC-4B91-ABE6-C156228F06E0}"/>
              </a:ext>
            </a:extLst>
          </p:cNvPr>
          <p:cNvSpPr/>
          <p:nvPr/>
        </p:nvSpPr>
        <p:spPr>
          <a:xfrm>
            <a:off x="6537020" y="926509"/>
            <a:ext cx="189507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碱基</a:t>
            </a:r>
            <a:r>
              <a:rPr lang="en-US" altLang="zh-CN" sz="28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79366A-53AB-4EC3-B9CB-A029C3D4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组合 1">
            <a:extLst>
              <a:ext uri="{FF2B5EF4-FFF2-40B4-BE49-F238E27FC236}">
                <a16:creationId xmlns:a16="http://schemas.microsoft.com/office/drawing/2014/main" id="{1DAC6933-9C81-4584-AF89-5F487CDD6812}"/>
              </a:ext>
            </a:extLst>
          </p:cNvPr>
          <p:cNvGrpSpPr>
            <a:grpSpLocks/>
          </p:cNvGrpSpPr>
          <p:nvPr/>
        </p:nvGrpSpPr>
        <p:grpSpPr bwMode="auto">
          <a:xfrm>
            <a:off x="788990" y="1196752"/>
            <a:ext cx="7566025" cy="4074392"/>
            <a:chOff x="827584" y="1447800"/>
            <a:chExt cx="7566025" cy="4074392"/>
          </a:xfrm>
        </p:grpSpPr>
        <p:pic>
          <p:nvPicPr>
            <p:cNvPr id="44038" name="Picture 9" descr="05_07aStarchCellulose-U">
              <a:extLst>
                <a:ext uri="{FF2B5EF4-FFF2-40B4-BE49-F238E27FC236}">
                  <a16:creationId xmlns:a16="http://schemas.microsoft.com/office/drawing/2014/main" id="{DF6D0067-EBED-4A5F-97B2-D950F24AFF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5"/>
            <a:stretch/>
          </p:blipFill>
          <p:spPr bwMode="auto">
            <a:xfrm>
              <a:off x="827584" y="1447800"/>
              <a:ext cx="7566025" cy="3783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9" name="Text Box 11">
              <a:extLst>
                <a:ext uri="{FF2B5EF4-FFF2-40B4-BE49-F238E27FC236}">
                  <a16:creationId xmlns:a16="http://schemas.microsoft.com/office/drawing/2014/main" id="{BA736553-1F4D-452A-A912-41CB46996F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190" y="5231680"/>
              <a:ext cx="5035550" cy="290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l-GR" altLang="zh-CN" sz="2300" b="1" dirty="0"/>
                <a:t>α</a:t>
              </a:r>
              <a:r>
                <a:rPr lang="en-US" altLang="zh-CN" sz="2300" b="1" dirty="0">
                  <a:ea typeface="宋体" panose="02010600030101010101" pitchFamily="2" charset="-122"/>
                  <a:sym typeface="TimesNewRomanPS Bold" pitchFamily="1" charset="0"/>
                </a:rPr>
                <a:t> and </a:t>
              </a:r>
              <a:r>
                <a:rPr lang="el-GR" altLang="zh-CN" sz="2300" b="1" dirty="0">
                  <a:sym typeface="TimesNewRomanPS Bold" pitchFamily="1" charset="0"/>
                </a:rPr>
                <a:t>β</a:t>
              </a:r>
              <a:r>
                <a:rPr lang="en-US" altLang="zh-CN" sz="2300" b="1" dirty="0">
                  <a:ea typeface="宋体" panose="02010600030101010101" pitchFamily="2" charset="-122"/>
                  <a:sym typeface="TimesNewRomanPS Bold" pitchFamily="1" charset="0"/>
                </a:rPr>
                <a:t> glucose ring structures</a:t>
              </a:r>
              <a:r>
                <a:rPr lang="en-US" altLang="zh-CN" sz="2300" b="1" dirty="0">
                  <a:ea typeface="宋体" panose="02010600030101010101" pitchFamily="2" charset="-122"/>
                </a:rPr>
                <a:t> </a:t>
              </a:r>
              <a:endParaRPr lang="en-US" altLang="zh-CN" sz="2300" b="1" dirty="0"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035" name="Text Box 12">
            <a:extLst>
              <a:ext uri="{FF2B5EF4-FFF2-40B4-BE49-F238E27FC236}">
                <a16:creationId xmlns:a16="http://schemas.microsoft.com/office/drawing/2014/main" id="{6CBF6350-4D93-4D5D-A55C-981CEBB33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229" y="3687540"/>
            <a:ext cx="1441451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l-GR" altLang="zh-CN" sz="2300" b="1"/>
              <a:t>α</a:t>
            </a:r>
            <a:r>
              <a:rPr lang="en-US" altLang="zh-CN" sz="2300" b="1">
                <a:latin typeface="Symbol" panose="05050102010706020507" pitchFamily="18" charset="2"/>
                <a:ea typeface="宋体" panose="02010600030101010101" pitchFamily="2" charset="-122"/>
                <a:sym typeface="TimesNewRomanPS Bold" pitchFamily="1" charset="0"/>
              </a:rPr>
              <a:t> </a:t>
            </a:r>
            <a:r>
              <a:rPr lang="en-US" altLang="zh-CN" sz="2300" b="1">
                <a:ea typeface="宋体" panose="02010600030101010101" pitchFamily="2" charset="-122"/>
                <a:sym typeface="TimesNewRomanPS Bold" pitchFamily="1" charset="0"/>
              </a:rPr>
              <a:t>Glucose</a:t>
            </a:r>
            <a:r>
              <a:rPr lang="en-US" altLang="zh-CN" sz="2300" b="1">
                <a:ea typeface="宋体" panose="02010600030101010101" pitchFamily="2" charset="-122"/>
              </a:rPr>
              <a:t> </a:t>
            </a:r>
            <a:endParaRPr lang="en-US" altLang="zh-CN" sz="2300" b="1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6" name="Text Box 13">
            <a:extLst>
              <a:ext uri="{FF2B5EF4-FFF2-40B4-BE49-F238E27FC236}">
                <a16:creationId xmlns:a16="http://schemas.microsoft.com/office/drawing/2014/main" id="{B9BB59F2-F6EF-4FFC-90EE-6FF767F3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8729" y="3687541"/>
            <a:ext cx="1441451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l-GR" altLang="zh-CN" sz="2300" b="1">
                <a:sym typeface="TimesNewRomanPS Bold" pitchFamily="1" charset="0"/>
              </a:rPr>
              <a:t>β</a:t>
            </a:r>
            <a:r>
              <a:rPr lang="en-US" altLang="zh-CN" sz="2300" b="1">
                <a:ea typeface="宋体" panose="02010600030101010101" pitchFamily="2" charset="-122"/>
                <a:sym typeface="TimesNewRomanPS Bold" pitchFamily="1" charset="0"/>
              </a:rPr>
              <a:t> Glucose</a:t>
            </a:r>
            <a:endParaRPr lang="en-US" altLang="zh-CN" sz="2300" b="1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0F06BF-22F9-4800-B3E9-0417AD75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C3FD74C-025D-4F6A-BE71-4C1E58EA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3" y="5357817"/>
            <a:ext cx="8569325" cy="124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7175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32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核苷或脱氧核苷与磷酸通过</a:t>
            </a:r>
            <a:r>
              <a:rPr lang="zh-CN" altLang="en-US" sz="3200" dirty="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酯键</a:t>
            </a:r>
            <a:r>
              <a:rPr lang="zh-CN" altLang="en-US" sz="32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结合构成</a:t>
            </a:r>
            <a:r>
              <a:rPr lang="zh-CN" altLang="en-US" sz="3200" dirty="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核苷酸</a:t>
            </a:r>
            <a:r>
              <a:rPr lang="zh-CN" altLang="en-US" sz="32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或</a:t>
            </a:r>
            <a:r>
              <a:rPr lang="zh-CN" altLang="en-US" sz="3200" dirty="0">
                <a:solidFill>
                  <a:srgbClr val="CC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脱氧核苷酸</a:t>
            </a:r>
            <a:r>
              <a:rPr lang="zh-CN" altLang="en-US" sz="32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F1B0D46F-64C5-43F8-8647-BF08EE32E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6" y="349494"/>
            <a:ext cx="66960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核苷酸</a:t>
            </a:r>
            <a:r>
              <a:rPr kumimoji="1" lang="en-US" altLang="zh-CN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(ribonucleotide)</a:t>
            </a:r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D68F033E-99BA-4972-866F-5A37322A90E2}"/>
              </a:ext>
            </a:extLst>
          </p:cNvPr>
          <p:cNvGrpSpPr>
            <a:grpSpLocks/>
          </p:cNvGrpSpPr>
          <p:nvPr/>
        </p:nvGrpSpPr>
        <p:grpSpPr bwMode="auto">
          <a:xfrm>
            <a:off x="2220918" y="1844677"/>
            <a:ext cx="5054603" cy="3214688"/>
            <a:chOff x="1738" y="754"/>
            <a:chExt cx="3184" cy="2025"/>
          </a:xfrm>
        </p:grpSpPr>
        <p:sp>
          <p:nvSpPr>
            <p:cNvPr id="21510" name="Line 5">
              <a:extLst>
                <a:ext uri="{FF2B5EF4-FFF2-40B4-BE49-F238E27FC236}">
                  <a16:creationId xmlns:a16="http://schemas.microsoft.com/office/drawing/2014/main" id="{3EC002B0-8063-4656-A691-A04518679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300"/>
              <a:ext cx="0" cy="198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1" name="Line 6">
              <a:extLst>
                <a:ext uri="{FF2B5EF4-FFF2-40B4-BE49-F238E27FC236}">
                  <a16:creationId xmlns:a16="http://schemas.microsoft.com/office/drawing/2014/main" id="{1DBDE2B3-FF66-4081-A3A3-91E97BC62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7" y="1075"/>
              <a:ext cx="168" cy="98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2" name="Line 7">
              <a:extLst>
                <a:ext uri="{FF2B5EF4-FFF2-40B4-BE49-F238E27FC236}">
                  <a16:creationId xmlns:a16="http://schemas.microsoft.com/office/drawing/2014/main" id="{F4B3916F-A59B-4FFF-816D-16AF871B7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5" y="1114"/>
              <a:ext cx="150" cy="87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3" name="Line 8">
              <a:extLst>
                <a:ext uri="{FF2B5EF4-FFF2-40B4-BE49-F238E27FC236}">
                  <a16:creationId xmlns:a16="http://schemas.microsoft.com/office/drawing/2014/main" id="{5B29AC40-4EAE-4D6C-8D0F-26573CA06F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5" y="1075"/>
              <a:ext cx="245" cy="142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4" name="Line 9">
              <a:extLst>
                <a:ext uri="{FF2B5EF4-FFF2-40B4-BE49-F238E27FC236}">
                  <a16:creationId xmlns:a16="http://schemas.microsoft.com/office/drawing/2014/main" id="{5BCAB74E-3EF1-4489-ADFF-51364B866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0" y="1217"/>
              <a:ext cx="0" cy="281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5" name="Line 10">
              <a:extLst>
                <a:ext uri="{FF2B5EF4-FFF2-40B4-BE49-F238E27FC236}">
                  <a16:creationId xmlns:a16="http://schemas.microsoft.com/office/drawing/2014/main" id="{5288BD3A-B966-4751-BFBB-18F76691B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6" y="1238"/>
              <a:ext cx="0" cy="242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6" name="Line 11">
              <a:extLst>
                <a:ext uri="{FF2B5EF4-FFF2-40B4-BE49-F238E27FC236}">
                  <a16:creationId xmlns:a16="http://schemas.microsoft.com/office/drawing/2014/main" id="{BAB3EC05-35E5-4528-A766-8918533FB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2" y="1498"/>
              <a:ext cx="168" cy="98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7" name="Line 12">
              <a:extLst>
                <a:ext uri="{FF2B5EF4-FFF2-40B4-BE49-F238E27FC236}">
                  <a16:creationId xmlns:a16="http://schemas.microsoft.com/office/drawing/2014/main" id="{8A6CC56A-26A4-4D7C-B24C-55B252B22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498"/>
              <a:ext cx="167" cy="98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8" name="Line 13">
              <a:extLst>
                <a:ext uri="{FF2B5EF4-FFF2-40B4-BE49-F238E27FC236}">
                  <a16:creationId xmlns:a16="http://schemas.microsoft.com/office/drawing/2014/main" id="{331FFC51-EF1F-49CE-AECD-030A1DE9F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" y="1478"/>
              <a:ext cx="152" cy="87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9" name="Line 14">
              <a:extLst>
                <a:ext uri="{FF2B5EF4-FFF2-40B4-BE49-F238E27FC236}">
                  <a16:creationId xmlns:a16="http://schemas.microsoft.com/office/drawing/2014/main" id="{25600CAF-5B67-46CF-8C58-B5A35C4171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0" y="1155"/>
              <a:ext cx="191" cy="62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0" name="Line 15">
              <a:extLst>
                <a:ext uri="{FF2B5EF4-FFF2-40B4-BE49-F238E27FC236}">
                  <a16:creationId xmlns:a16="http://schemas.microsoft.com/office/drawing/2014/main" id="{C36A2943-DEE4-41BB-B397-EB9FD72EF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5" y="1209"/>
              <a:ext cx="108" cy="150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1" name="Line 16">
              <a:extLst>
                <a:ext uri="{FF2B5EF4-FFF2-40B4-BE49-F238E27FC236}">
                  <a16:creationId xmlns:a16="http://schemas.microsoft.com/office/drawing/2014/main" id="{7E992CB3-67CA-4C7B-BF57-13DB13349E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66" y="1227"/>
              <a:ext cx="96" cy="132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2" name="Line 17">
              <a:extLst>
                <a:ext uri="{FF2B5EF4-FFF2-40B4-BE49-F238E27FC236}">
                  <a16:creationId xmlns:a16="http://schemas.microsoft.com/office/drawing/2014/main" id="{178CB736-8BFE-4551-B1CF-DFFD7424DA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2" y="1359"/>
              <a:ext cx="111" cy="152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3" name="Line 18">
              <a:extLst>
                <a:ext uri="{FF2B5EF4-FFF2-40B4-BE49-F238E27FC236}">
                  <a16:creationId xmlns:a16="http://schemas.microsoft.com/office/drawing/2014/main" id="{09622B9B-F170-4454-983C-F973D6B6B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0" y="1498"/>
              <a:ext cx="191" cy="62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4" name="Line 19">
              <a:extLst>
                <a:ext uri="{FF2B5EF4-FFF2-40B4-BE49-F238E27FC236}">
                  <a16:creationId xmlns:a16="http://schemas.microsoft.com/office/drawing/2014/main" id="{5C1487CA-3904-4015-8D3C-DFE6186DCD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5" y="959"/>
              <a:ext cx="0" cy="116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5" name="Line 20">
              <a:extLst>
                <a:ext uri="{FF2B5EF4-FFF2-40B4-BE49-F238E27FC236}">
                  <a16:creationId xmlns:a16="http://schemas.microsoft.com/office/drawing/2014/main" id="{31262325-B9E1-4C62-94B5-33B355D8E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5" y="2486"/>
              <a:ext cx="546" cy="0"/>
            </a:xfrm>
            <a:prstGeom prst="line">
              <a:avLst/>
            </a:prstGeom>
            <a:noFill/>
            <a:ln w="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6" name="Freeform 21">
              <a:extLst>
                <a:ext uri="{FF2B5EF4-FFF2-40B4-BE49-F238E27FC236}">
                  <a16:creationId xmlns:a16="http://schemas.microsoft.com/office/drawing/2014/main" id="{2A68AEDA-097D-4959-83A5-897C4BEDF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" y="2461"/>
              <a:ext cx="560" cy="51"/>
            </a:xfrm>
            <a:custGeom>
              <a:avLst/>
              <a:gdLst>
                <a:gd name="T0" fmla="*/ 555 w 560"/>
                <a:gd name="T1" fmla="*/ 0 h 51"/>
                <a:gd name="T2" fmla="*/ 560 w 560"/>
                <a:gd name="T3" fmla="*/ 25 h 51"/>
                <a:gd name="T4" fmla="*/ 555 w 560"/>
                <a:gd name="T5" fmla="*/ 51 h 51"/>
                <a:gd name="T6" fmla="*/ 6 w 560"/>
                <a:gd name="T7" fmla="*/ 51 h 51"/>
                <a:gd name="T8" fmla="*/ 0 w 560"/>
                <a:gd name="T9" fmla="*/ 25 h 51"/>
                <a:gd name="T10" fmla="*/ 6 w 560"/>
                <a:gd name="T11" fmla="*/ 0 h 51"/>
                <a:gd name="T12" fmla="*/ 555 w 560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0"/>
                <a:gd name="T22" fmla="*/ 0 h 51"/>
                <a:gd name="T23" fmla="*/ 560 w 560"/>
                <a:gd name="T24" fmla="*/ 51 h 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0" h="51">
                  <a:moveTo>
                    <a:pt x="555" y="0"/>
                  </a:moveTo>
                  <a:lnTo>
                    <a:pt x="560" y="25"/>
                  </a:lnTo>
                  <a:lnTo>
                    <a:pt x="555" y="51"/>
                  </a:lnTo>
                  <a:lnTo>
                    <a:pt x="6" y="51"/>
                  </a:lnTo>
                  <a:lnTo>
                    <a:pt x="0" y="25"/>
                  </a:lnTo>
                  <a:lnTo>
                    <a:pt x="6" y="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7" name="Line 22">
              <a:extLst>
                <a:ext uri="{FF2B5EF4-FFF2-40B4-BE49-F238E27FC236}">
                  <a16:creationId xmlns:a16="http://schemas.microsoft.com/office/drawing/2014/main" id="{EE7C063B-4C4C-49DD-9DBD-839ABDFBA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9" y="2141"/>
              <a:ext cx="206" cy="343"/>
            </a:xfrm>
            <a:prstGeom prst="line">
              <a:avLst/>
            </a:prstGeom>
            <a:noFill/>
            <a:ln w="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8" name="Freeform 23">
              <a:extLst>
                <a:ext uri="{FF2B5EF4-FFF2-40B4-BE49-F238E27FC236}">
                  <a16:creationId xmlns:a16="http://schemas.microsoft.com/office/drawing/2014/main" id="{10BC4727-E962-480E-873C-1EFD47D2E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" y="2125"/>
              <a:ext cx="250" cy="382"/>
            </a:xfrm>
            <a:custGeom>
              <a:avLst/>
              <a:gdLst>
                <a:gd name="T0" fmla="*/ 239 w 250"/>
                <a:gd name="T1" fmla="*/ 3 h 382"/>
                <a:gd name="T2" fmla="*/ 250 w 250"/>
                <a:gd name="T3" fmla="*/ 0 h 382"/>
                <a:gd name="T4" fmla="*/ 242 w 250"/>
                <a:gd name="T5" fmla="*/ 29 h 382"/>
                <a:gd name="T6" fmla="*/ 67 w 250"/>
                <a:gd name="T7" fmla="*/ 382 h 382"/>
                <a:gd name="T8" fmla="*/ 33 w 250"/>
                <a:gd name="T9" fmla="*/ 361 h 382"/>
                <a:gd name="T10" fmla="*/ 0 w 250"/>
                <a:gd name="T11" fmla="*/ 343 h 382"/>
                <a:gd name="T12" fmla="*/ 239 w 250"/>
                <a:gd name="T13" fmla="*/ 3 h 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0"/>
                <a:gd name="T22" fmla="*/ 0 h 382"/>
                <a:gd name="T23" fmla="*/ 250 w 250"/>
                <a:gd name="T24" fmla="*/ 382 h 3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0" h="382">
                  <a:moveTo>
                    <a:pt x="239" y="3"/>
                  </a:moveTo>
                  <a:lnTo>
                    <a:pt x="250" y="0"/>
                  </a:lnTo>
                  <a:lnTo>
                    <a:pt x="242" y="29"/>
                  </a:lnTo>
                  <a:lnTo>
                    <a:pt x="67" y="382"/>
                  </a:lnTo>
                  <a:lnTo>
                    <a:pt x="33" y="361"/>
                  </a:lnTo>
                  <a:lnTo>
                    <a:pt x="0" y="343"/>
                  </a:lnTo>
                  <a:lnTo>
                    <a:pt x="239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9" name="Line 24">
              <a:extLst>
                <a:ext uri="{FF2B5EF4-FFF2-40B4-BE49-F238E27FC236}">
                  <a16:creationId xmlns:a16="http://schemas.microsoft.com/office/drawing/2014/main" id="{896749CC-FDD4-4D5B-985A-3DE87BB14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5" y="1950"/>
              <a:ext cx="431" cy="175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0" name="Line 25">
              <a:extLst>
                <a:ext uri="{FF2B5EF4-FFF2-40B4-BE49-F238E27FC236}">
                  <a16:creationId xmlns:a16="http://schemas.microsoft.com/office/drawing/2014/main" id="{4589A29A-198F-4427-925F-6FF61C25E6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6" y="1945"/>
              <a:ext cx="469" cy="180"/>
            </a:xfrm>
            <a:prstGeom prst="line">
              <a:avLst/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1" name="Line 26">
              <a:extLst>
                <a:ext uri="{FF2B5EF4-FFF2-40B4-BE49-F238E27FC236}">
                  <a16:creationId xmlns:a16="http://schemas.microsoft.com/office/drawing/2014/main" id="{4371AA85-F396-449C-B601-ADF45268EB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2138"/>
              <a:ext cx="265" cy="346"/>
            </a:xfrm>
            <a:prstGeom prst="line">
              <a:avLst/>
            </a:prstGeom>
            <a:noFill/>
            <a:ln w="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2" name="Freeform 27">
              <a:extLst>
                <a:ext uri="{FF2B5EF4-FFF2-40B4-BE49-F238E27FC236}">
                  <a16:creationId xmlns:a16="http://schemas.microsoft.com/office/drawing/2014/main" id="{67C26CF7-A9E5-46A1-83E1-221ABA1E3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" y="2125"/>
              <a:ext cx="304" cy="385"/>
            </a:xfrm>
            <a:custGeom>
              <a:avLst/>
              <a:gdLst>
                <a:gd name="T0" fmla="*/ 5 w 304"/>
                <a:gd name="T1" fmla="*/ 21 h 385"/>
                <a:gd name="T2" fmla="*/ 0 w 304"/>
                <a:gd name="T3" fmla="*/ 0 h 385"/>
                <a:gd name="T4" fmla="*/ 10 w 304"/>
                <a:gd name="T5" fmla="*/ 3 h 385"/>
                <a:gd name="T6" fmla="*/ 304 w 304"/>
                <a:gd name="T7" fmla="*/ 338 h 385"/>
                <a:gd name="T8" fmla="*/ 273 w 304"/>
                <a:gd name="T9" fmla="*/ 361 h 385"/>
                <a:gd name="T10" fmla="*/ 242 w 304"/>
                <a:gd name="T11" fmla="*/ 385 h 385"/>
                <a:gd name="T12" fmla="*/ 5 w 304"/>
                <a:gd name="T13" fmla="*/ 21 h 3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4"/>
                <a:gd name="T22" fmla="*/ 0 h 385"/>
                <a:gd name="T23" fmla="*/ 304 w 304"/>
                <a:gd name="T24" fmla="*/ 385 h 38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4" h="385">
                  <a:moveTo>
                    <a:pt x="5" y="21"/>
                  </a:moveTo>
                  <a:lnTo>
                    <a:pt x="0" y="0"/>
                  </a:lnTo>
                  <a:lnTo>
                    <a:pt x="10" y="3"/>
                  </a:lnTo>
                  <a:lnTo>
                    <a:pt x="304" y="338"/>
                  </a:lnTo>
                  <a:lnTo>
                    <a:pt x="273" y="361"/>
                  </a:lnTo>
                  <a:lnTo>
                    <a:pt x="242" y="385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3" name="Line 28">
              <a:extLst>
                <a:ext uri="{FF2B5EF4-FFF2-40B4-BE49-F238E27FC236}">
                  <a16:creationId xmlns:a16="http://schemas.microsoft.com/office/drawing/2014/main" id="{68B7EE55-7572-431D-9A7B-E15680841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" y="2486"/>
              <a:ext cx="0" cy="96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4" name="Line 29">
              <a:extLst>
                <a:ext uri="{FF2B5EF4-FFF2-40B4-BE49-F238E27FC236}">
                  <a16:creationId xmlns:a16="http://schemas.microsoft.com/office/drawing/2014/main" id="{46AFE479-17BD-49C4-AB7C-05755EA50D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9" y="2486"/>
              <a:ext cx="0" cy="114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5" name="Line 30">
              <a:extLst>
                <a:ext uri="{FF2B5EF4-FFF2-40B4-BE49-F238E27FC236}">
                  <a16:creationId xmlns:a16="http://schemas.microsoft.com/office/drawing/2014/main" id="{5F49AD24-3775-4851-AB41-2F50AFB91C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9" y="2352"/>
              <a:ext cx="0" cy="134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6" name="Line 31">
              <a:extLst>
                <a:ext uri="{FF2B5EF4-FFF2-40B4-BE49-F238E27FC236}">
                  <a16:creationId xmlns:a16="http://schemas.microsoft.com/office/drawing/2014/main" id="{F122E85F-FB2D-40E0-B0F6-8F6EF1F7A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9" y="2363"/>
              <a:ext cx="0" cy="123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7" name="Line 32">
              <a:extLst>
                <a:ext uri="{FF2B5EF4-FFF2-40B4-BE49-F238E27FC236}">
                  <a16:creationId xmlns:a16="http://schemas.microsoft.com/office/drawing/2014/main" id="{E65B6368-4DD7-4EC1-A8FD-29080B7CB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6" y="2125"/>
              <a:ext cx="0" cy="129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8" name="Line 33">
              <a:extLst>
                <a:ext uri="{FF2B5EF4-FFF2-40B4-BE49-F238E27FC236}">
                  <a16:creationId xmlns:a16="http://schemas.microsoft.com/office/drawing/2014/main" id="{10C36BC2-A4D8-43B5-BBF8-11B35F9ED3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6" y="1970"/>
              <a:ext cx="0" cy="155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9" name="Line 34">
              <a:extLst>
                <a:ext uri="{FF2B5EF4-FFF2-40B4-BE49-F238E27FC236}">
                  <a16:creationId xmlns:a16="http://schemas.microsoft.com/office/drawing/2014/main" id="{25159539-9BC5-4DD8-A370-01272C719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6" y="2125"/>
              <a:ext cx="0" cy="155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0" name="Line 35">
              <a:extLst>
                <a:ext uri="{FF2B5EF4-FFF2-40B4-BE49-F238E27FC236}">
                  <a16:creationId xmlns:a16="http://schemas.microsoft.com/office/drawing/2014/main" id="{374C0C50-7198-4F14-8C77-62AF64530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6" y="1622"/>
              <a:ext cx="0" cy="503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1" name="Line 36">
              <a:extLst>
                <a:ext uri="{FF2B5EF4-FFF2-40B4-BE49-F238E27FC236}">
                  <a16:creationId xmlns:a16="http://schemas.microsoft.com/office/drawing/2014/main" id="{4609C461-FFFD-4775-8B12-96C1E8748B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1" y="1888"/>
              <a:ext cx="83" cy="0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2" name="Line 37">
              <a:extLst>
                <a:ext uri="{FF2B5EF4-FFF2-40B4-BE49-F238E27FC236}">
                  <a16:creationId xmlns:a16="http://schemas.microsoft.com/office/drawing/2014/main" id="{B16239BD-2FE4-4A0B-AE6D-B29E88836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6" y="1888"/>
              <a:ext cx="91" cy="0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3" name="Line 38">
              <a:extLst>
                <a:ext uri="{FF2B5EF4-FFF2-40B4-BE49-F238E27FC236}">
                  <a16:creationId xmlns:a16="http://schemas.microsoft.com/office/drawing/2014/main" id="{68CE5DE4-C255-4880-AE07-7AB9912CC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2" y="1970"/>
              <a:ext cx="0" cy="122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4" name="Line 39">
              <a:extLst>
                <a:ext uri="{FF2B5EF4-FFF2-40B4-BE49-F238E27FC236}">
                  <a16:creationId xmlns:a16="http://schemas.microsoft.com/office/drawing/2014/main" id="{B3D61432-C7EE-4EE2-A11F-003559BC8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4" y="1888"/>
              <a:ext cx="98" cy="0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5" name="Line 40">
              <a:extLst>
                <a:ext uri="{FF2B5EF4-FFF2-40B4-BE49-F238E27FC236}">
                  <a16:creationId xmlns:a16="http://schemas.microsoft.com/office/drawing/2014/main" id="{81628FE7-BCFB-408B-A389-1878CB87B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4" y="1687"/>
              <a:ext cx="0" cy="123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6" name="Line 41">
              <a:extLst>
                <a:ext uri="{FF2B5EF4-FFF2-40B4-BE49-F238E27FC236}">
                  <a16:creationId xmlns:a16="http://schemas.microsoft.com/office/drawing/2014/main" id="{DDD06D97-2C30-447D-BC0E-D3893CCEF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7" y="1687"/>
              <a:ext cx="0" cy="123"/>
            </a:xfrm>
            <a:prstGeom prst="line">
              <a:avLst/>
            </a:prstGeom>
            <a:noFill/>
            <a:ln w="20638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7" name="Rectangle 42">
              <a:extLst>
                <a:ext uri="{FF2B5EF4-FFF2-40B4-BE49-F238E27FC236}">
                  <a16:creationId xmlns:a16="http://schemas.microsoft.com/office/drawing/2014/main" id="{3E9D415F-6E68-4016-8963-90AE05E0D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1132"/>
              <a:ext cx="13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8" name="Rectangle 43">
              <a:extLst>
                <a:ext uri="{FF2B5EF4-FFF2-40B4-BE49-F238E27FC236}">
                  <a16:creationId xmlns:a16="http://schemas.microsoft.com/office/drawing/2014/main" id="{88B1CA3D-9E7E-4BB0-BCC5-6AF747968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1" y="1555"/>
              <a:ext cx="13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9" name="Rectangle 44">
              <a:extLst>
                <a:ext uri="{FF2B5EF4-FFF2-40B4-BE49-F238E27FC236}">
                  <a16:creationId xmlns:a16="http://schemas.microsoft.com/office/drawing/2014/main" id="{D9C782FA-76A0-44E9-84CD-22DE634DB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" y="1045"/>
              <a:ext cx="13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0" name="Rectangle 45">
              <a:extLst>
                <a:ext uri="{FF2B5EF4-FFF2-40B4-BE49-F238E27FC236}">
                  <a16:creationId xmlns:a16="http://schemas.microsoft.com/office/drawing/2014/main" id="{C29BDE6E-FB2B-44F1-B511-87BEA1DC6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" y="1501"/>
              <a:ext cx="13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1" name="Rectangle 46">
              <a:extLst>
                <a:ext uri="{FF2B5EF4-FFF2-40B4-BE49-F238E27FC236}">
                  <a16:creationId xmlns:a16="http://schemas.microsoft.com/office/drawing/2014/main" id="{77DE64F1-1556-41CD-9778-6008DF88A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1361"/>
              <a:ext cx="9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2" name="Rectangle 47">
              <a:extLst>
                <a:ext uri="{FF2B5EF4-FFF2-40B4-BE49-F238E27FC236}">
                  <a16:creationId xmlns:a16="http://schemas.microsoft.com/office/drawing/2014/main" id="{3389F18B-141A-4637-AF4A-2AA236A6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754"/>
              <a:ext cx="2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3" name="Rectangle 48">
              <a:extLst>
                <a:ext uri="{FF2B5EF4-FFF2-40B4-BE49-F238E27FC236}">
                  <a16:creationId xmlns:a16="http://schemas.microsoft.com/office/drawing/2014/main" id="{DA22A489-859C-4F02-B404-190927DBE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" y="754"/>
              <a:ext cx="12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4" name="Rectangle 49">
              <a:extLst>
                <a:ext uri="{FF2B5EF4-FFF2-40B4-BE49-F238E27FC236}">
                  <a16:creationId xmlns:a16="http://schemas.microsoft.com/office/drawing/2014/main" id="{4DB5232E-B528-4C95-8BEE-ED5A5004D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799"/>
              <a:ext cx="7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4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5" name="Rectangle 50">
              <a:extLst>
                <a:ext uri="{FF2B5EF4-FFF2-40B4-BE49-F238E27FC236}">
                  <a16:creationId xmlns:a16="http://schemas.microsoft.com/office/drawing/2014/main" id="{F92CD376-9D0A-4379-8AF2-15D79E3E9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" y="1832"/>
              <a:ext cx="12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6" name="Rectangle 51">
              <a:extLst>
                <a:ext uri="{FF2B5EF4-FFF2-40B4-BE49-F238E27FC236}">
                  <a16:creationId xmlns:a16="http://schemas.microsoft.com/office/drawing/2014/main" id="{57836644-301A-4D2E-9A4A-AD9FE1E7F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2577"/>
              <a:ext cx="12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7" name="Rectangle 52">
              <a:extLst>
                <a:ext uri="{FF2B5EF4-FFF2-40B4-BE49-F238E27FC236}">
                  <a16:creationId xmlns:a16="http://schemas.microsoft.com/office/drawing/2014/main" id="{33C45FF2-0D13-4D59-9098-8B3962833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" y="2577"/>
              <a:ext cx="12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8" name="Rectangle 53">
              <a:extLst>
                <a:ext uri="{FF2B5EF4-FFF2-40B4-BE49-F238E27FC236}">
                  <a16:creationId xmlns:a16="http://schemas.microsoft.com/office/drawing/2014/main" id="{4241E76A-1B27-48E5-85A6-83CBAF575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2595"/>
              <a:ext cx="12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9" name="Rectangle 54">
              <a:extLst>
                <a:ext uri="{FF2B5EF4-FFF2-40B4-BE49-F238E27FC236}">
                  <a16:creationId xmlns:a16="http://schemas.microsoft.com/office/drawing/2014/main" id="{FD2D4A5E-FA5B-4068-A530-69E9E95F4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2595"/>
              <a:ext cx="12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60" name="Rectangle 55">
              <a:extLst>
                <a:ext uri="{FF2B5EF4-FFF2-40B4-BE49-F238E27FC236}">
                  <a16:creationId xmlns:a16="http://schemas.microsoft.com/office/drawing/2014/main" id="{019A86CF-2AE0-40EC-BA55-CB33FB3B7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" y="2185"/>
              <a:ext cx="12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kumimoji="1" lang="en-US" altLang="zh-CN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61" name="Rectangle 56">
              <a:extLst>
                <a:ext uri="{FF2B5EF4-FFF2-40B4-BE49-F238E27FC236}">
                  <a16:creationId xmlns:a16="http://schemas.microsoft.com/office/drawing/2014/main" id="{8A4FF7BD-C656-4874-8C49-63EC8E3AA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5" y="2195"/>
              <a:ext cx="12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62" name="Rectangle 57">
              <a:extLst>
                <a:ext uri="{FF2B5EF4-FFF2-40B4-BE49-F238E27FC236}">
                  <a16:creationId xmlns:a16="http://schemas.microsoft.com/office/drawing/2014/main" id="{564FF870-665E-4516-8EE3-731408494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247"/>
              <a:ext cx="12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63" name="Rectangle 58">
              <a:extLst>
                <a:ext uri="{FF2B5EF4-FFF2-40B4-BE49-F238E27FC236}">
                  <a16:creationId xmlns:a16="http://schemas.microsoft.com/office/drawing/2014/main" id="{2B4E0A64-CADE-442E-9F8A-02A13FED9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" y="1803"/>
              <a:ext cx="103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64" name="Rectangle 59">
              <a:extLst>
                <a:ext uri="{FF2B5EF4-FFF2-40B4-BE49-F238E27FC236}">
                  <a16:creationId xmlns:a16="http://schemas.microsoft.com/office/drawing/2014/main" id="{A6D80A5F-1C6F-45DE-8CF5-ECA833709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1797"/>
              <a:ext cx="12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65" name="Rectangle 60">
              <a:extLst>
                <a:ext uri="{FF2B5EF4-FFF2-40B4-BE49-F238E27FC236}">
                  <a16:creationId xmlns:a16="http://schemas.microsoft.com/office/drawing/2014/main" id="{538E4D4A-F475-4EC5-8785-BECBD59956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789" y="1888"/>
              <a:ext cx="12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4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66" name="Rectangle 61">
              <a:extLst>
                <a:ext uri="{FF2B5EF4-FFF2-40B4-BE49-F238E27FC236}">
                  <a16:creationId xmlns:a16="http://schemas.microsoft.com/office/drawing/2014/main" id="{BAFFD335-3264-492D-9377-91725D0C5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" y="2273"/>
              <a:ext cx="12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67" name="Rectangle 62">
              <a:extLst>
                <a:ext uri="{FF2B5EF4-FFF2-40B4-BE49-F238E27FC236}">
                  <a16:creationId xmlns:a16="http://schemas.microsoft.com/office/drawing/2014/main" id="{A1007F7A-D297-472C-AD5F-5E0A56DEE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" y="2050"/>
              <a:ext cx="24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1" lang="zh-CN" altLang="en-US" sz="19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’</a:t>
              </a:r>
              <a:endParaRPr kumimoji="1" lang="en-US" altLang="zh-CN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69" name="Rectangle 64">
              <a:extLst>
                <a:ext uri="{FF2B5EF4-FFF2-40B4-BE49-F238E27FC236}">
                  <a16:creationId xmlns:a16="http://schemas.microsoft.com/office/drawing/2014/main" id="{5168DD2E-FF46-4D10-8DD6-318763AA6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" y="2311"/>
              <a:ext cx="9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70" name="Rectangle 65">
              <a:extLst>
                <a:ext uri="{FF2B5EF4-FFF2-40B4-BE49-F238E27FC236}">
                  <a16:creationId xmlns:a16="http://schemas.microsoft.com/office/drawing/2014/main" id="{C0ACB1F0-3CBC-49C5-9DD9-7FD6387EA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2311"/>
              <a:ext cx="4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'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71" name="Rectangle 66">
              <a:extLst>
                <a:ext uri="{FF2B5EF4-FFF2-40B4-BE49-F238E27FC236}">
                  <a16:creationId xmlns:a16="http://schemas.microsoft.com/office/drawing/2014/main" id="{68A669D4-32CC-4F76-BFAA-AA10B56A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" y="1803"/>
              <a:ext cx="12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72" name="Rectangle 67">
              <a:extLst>
                <a:ext uri="{FF2B5EF4-FFF2-40B4-BE49-F238E27FC236}">
                  <a16:creationId xmlns:a16="http://schemas.microsoft.com/office/drawing/2014/main" id="{119FD1CF-7575-4AFF-91FF-F45FBDF28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" y="1803"/>
              <a:ext cx="10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73" name="Rectangle 68">
              <a:extLst>
                <a:ext uri="{FF2B5EF4-FFF2-40B4-BE49-F238E27FC236}">
                  <a16:creationId xmlns:a16="http://schemas.microsoft.com/office/drawing/2014/main" id="{9A62F0B9-905B-4616-9C8C-F518FA36E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2087"/>
              <a:ext cx="12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74" name="Rectangle 69">
              <a:extLst>
                <a:ext uri="{FF2B5EF4-FFF2-40B4-BE49-F238E27FC236}">
                  <a16:creationId xmlns:a16="http://schemas.microsoft.com/office/drawing/2014/main" id="{19E3ADE2-8933-4380-BF68-F58D67BF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4" y="2048"/>
              <a:ext cx="4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4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75" name="Rectangle 70">
              <a:extLst>
                <a:ext uri="{FF2B5EF4-FFF2-40B4-BE49-F238E27FC236}">
                  <a16:creationId xmlns:a16="http://schemas.microsoft.com/office/drawing/2014/main" id="{15DBEAC6-C06E-4B02-B3F7-6418430A2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802"/>
              <a:ext cx="44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kumimoji="1" lang="en-US" altLang="zh-CN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76" name="Rectangle 71">
              <a:extLst>
                <a:ext uri="{FF2B5EF4-FFF2-40B4-BE49-F238E27FC236}">
                  <a16:creationId xmlns:a16="http://schemas.microsoft.com/office/drawing/2014/main" id="{69EFAE87-CD7C-4420-A6A6-BFCA1F440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1803"/>
              <a:ext cx="12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kumimoji="1" lang="en-US" altLang="zh-CN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77" name="Rectangle 72">
              <a:extLst>
                <a:ext uri="{FF2B5EF4-FFF2-40B4-BE49-F238E27FC236}">
                  <a16:creationId xmlns:a16="http://schemas.microsoft.com/office/drawing/2014/main" id="{6D352DFB-E4A6-4D49-9CA3-F9E740323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1519"/>
              <a:ext cx="12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9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kumimoji="1" lang="en-US" altLang="zh-CN" b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42" name="Line 73">
              <a:extLst>
                <a:ext uri="{FF2B5EF4-FFF2-40B4-BE49-F238E27FC236}">
                  <a16:creationId xmlns:a16="http://schemas.microsoft.com/office/drawing/2014/main" id="{BE5157B4-03F8-419E-B7F9-551EDBE835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706"/>
              <a:ext cx="318" cy="136"/>
            </a:xfrm>
            <a:prstGeom prst="line">
              <a:avLst/>
            </a:prstGeom>
            <a:ln w="28575">
              <a:solidFill>
                <a:srgbClr val="CC0099"/>
              </a:solidFill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79" name="Text Box 74">
              <a:extLst>
                <a:ext uri="{FF2B5EF4-FFF2-40B4-BE49-F238E27FC236}">
                  <a16:creationId xmlns:a16="http://schemas.microsoft.com/office/drawing/2014/main" id="{1F8034A0-7179-415B-BAAD-E596CF6B9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1525"/>
              <a:ext cx="95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糖苷键</a:t>
              </a:r>
            </a:p>
          </p:txBody>
        </p:sp>
        <p:sp>
          <p:nvSpPr>
            <p:cNvPr id="32844" name="Line 75">
              <a:extLst>
                <a:ext uri="{FF2B5EF4-FFF2-40B4-BE49-F238E27FC236}">
                  <a16:creationId xmlns:a16="http://schemas.microsoft.com/office/drawing/2014/main" id="{6F6CF856-F73D-4C73-A6F6-30183DD00E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0000">
              <a:off x="2336" y="1434"/>
              <a:ext cx="157" cy="409"/>
            </a:xfrm>
            <a:prstGeom prst="line">
              <a:avLst/>
            </a:prstGeom>
            <a:ln w="28575">
              <a:solidFill>
                <a:srgbClr val="CC0099"/>
              </a:solidFill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81" name="Text Box 76">
              <a:extLst>
                <a:ext uri="{FF2B5EF4-FFF2-40B4-BE49-F238E27FC236}">
                  <a16:creationId xmlns:a16="http://schemas.microsoft.com/office/drawing/2014/main" id="{426D1DC2-569F-4F4A-BE62-F12101FF7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8" y="1071"/>
              <a:ext cx="68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800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酯键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C9C131F3-2428-4D6A-AE61-198E75041939}"/>
              </a:ext>
            </a:extLst>
          </p:cNvPr>
          <p:cNvSpPr/>
          <p:nvPr/>
        </p:nvSpPr>
        <p:spPr>
          <a:xfrm>
            <a:off x="5381399" y="1214421"/>
            <a:ext cx="28873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碱基</a:t>
            </a:r>
            <a:r>
              <a:rPr lang="en-US" altLang="zh-CN" sz="28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戊糖</a:t>
            </a:r>
            <a:r>
              <a:rPr lang="en-US" altLang="zh-CN" sz="28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ln w="10541" cmpd="sng">
                  <a:solidFill>
                    <a:srgbClr val="002060"/>
                  </a:solidFill>
                  <a:prstDash val="solid"/>
                </a:ln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磷酸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9347C2-7E51-4F71-9A83-36FD0EAD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>
            <a:extLst>
              <a:ext uri="{FF2B5EF4-FFF2-40B4-BE49-F238E27FC236}">
                <a16:creationId xmlns:a16="http://schemas.microsoft.com/office/drawing/2014/main" id="{519A2D5B-F024-46F0-A874-A091CAEC0936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47433861"/>
              </p:ext>
            </p:extLst>
          </p:nvPr>
        </p:nvGraphicFramePr>
        <p:xfrm>
          <a:off x="1327602" y="404664"/>
          <a:ext cx="6843360" cy="5832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264735" imgH="3633171" progId="">
                  <p:embed/>
                </p:oleObj>
              </mc:Choice>
              <mc:Fallback>
                <p:oleObj name="Visio" r:id="rId3" imgW="4264735" imgH="363317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327602" y="404664"/>
                        <a:ext cx="6843360" cy="58326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Text Box 3">
            <a:extLst>
              <a:ext uri="{FF2B5EF4-FFF2-40B4-BE49-F238E27FC236}">
                <a16:creationId xmlns:a16="http://schemas.microsoft.com/office/drawing/2014/main" id="{64CAC6A0-FA98-4D25-9484-DEEF69CDB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7" y="498605"/>
            <a:ext cx="388937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660066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多磷酸核苷酸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1DEB08-6C25-4C7F-9A57-C655A040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F15A7CC-5C75-4201-AF27-659D66A39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1142993"/>
            <a:ext cx="82153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1" lang="en-US" altLang="zh-CN" sz="28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1" lang="zh-CN" altLang="en-US" sz="28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是脱氧核苷酸通过</a:t>
            </a:r>
            <a:r>
              <a:rPr kumimoji="1" lang="en-US" altLang="zh-CN" sz="28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3’,5’-</a:t>
            </a:r>
            <a:r>
              <a:rPr kumimoji="1" lang="zh-CN" altLang="en-US" sz="28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磷酸二酯键连接形成的大分子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6CDBCA1-C419-4737-8FDE-F8B603DA8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2276301"/>
            <a:ext cx="7632848" cy="367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62388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40000"/>
              </a:spcBef>
              <a:buClrTx/>
              <a:buFontTx/>
              <a:buNone/>
            </a:pP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一个脱氧核苷酸</a:t>
            </a:r>
            <a:r>
              <a:rPr kumimoji="1"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</a:t>
            </a:r>
            <a:r>
              <a:rPr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的</a:t>
            </a:r>
            <a:r>
              <a:rPr kumimoji="1"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羟基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与另一个核苷酸</a:t>
            </a:r>
            <a:r>
              <a:rPr kumimoji="1"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</a:t>
            </a:r>
            <a:r>
              <a:rPr kumimoji="1"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el-GR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kumimoji="1"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磷酸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基团缩合形成</a:t>
            </a:r>
            <a:r>
              <a:rPr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磷酸二酯键</a:t>
            </a:r>
            <a:r>
              <a:rPr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(phosphodiester bond)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 eaLnBrk="1" hangingPunct="1">
              <a:lnSpc>
                <a:spcPct val="130000"/>
              </a:lnSpc>
              <a:spcBef>
                <a:spcPct val="40000"/>
              </a:spcBef>
              <a:buClrTx/>
              <a:buFontTx/>
              <a:buNone/>
            </a:pP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多个脱氧核苷酸通过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磷酸二酯键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构成了具有</a:t>
            </a:r>
            <a:r>
              <a:rPr kumimoji="1"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方向性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的线性分子，称为</a:t>
            </a:r>
            <a:r>
              <a:rPr kumimoji="1"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多聚脱氧核苷酸</a:t>
            </a:r>
            <a:r>
              <a:rPr kumimoji="1"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(polydeoxynucleotide)</a:t>
            </a:r>
            <a:r>
              <a:rPr kumimoji="1"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kumimoji="1" lang="en-US" altLang="zh-CN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kumimoji="1" lang="zh-CN" altLang="en-US" sz="28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5ACDCE-ED6F-43B4-BF17-E5E14AFE2BF1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260648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lang="zh-CN" altLang="en-US" sz="3600" kern="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核酸是多聚体大分子</a:t>
            </a:r>
            <a:endParaRPr lang="en-US" altLang="zh-CN" sz="3600" kern="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F1160B-9708-4AAE-A49A-13FCBDA25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5ACDCE-ED6F-43B4-BF17-E5E14AFE2BF1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260648"/>
            <a:ext cx="8534400" cy="508000"/>
          </a:xfrm>
          <a:prstGeom prst="rect">
            <a:avLst/>
          </a:prstGeom>
        </p:spPr>
        <p:txBody>
          <a:bodyPr/>
          <a:lstStyle>
            <a:lvl1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indent="0" eaLnBrk="1" hangingPunct="1">
              <a:defRPr/>
            </a:pPr>
            <a:r>
              <a:rPr lang="zh-CN" altLang="en-US" sz="3600" kern="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核酸是多聚体大分子</a:t>
            </a:r>
            <a:endParaRPr lang="en-US" altLang="zh-CN" sz="3600" kern="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428738-0524-4F18-9F82-1AC167899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1" t="50000" r="51575" b="29919"/>
          <a:stretch/>
        </p:blipFill>
        <p:spPr>
          <a:xfrm>
            <a:off x="1496164" y="1196752"/>
            <a:ext cx="5845355" cy="21602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296F04-7422-426D-A5A5-8FC245FC0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7848" r="12201" b="30889"/>
          <a:stretch/>
        </p:blipFill>
        <p:spPr>
          <a:xfrm>
            <a:off x="1475659" y="4149080"/>
            <a:ext cx="5952661" cy="2232248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D1B3E4A7-0DC4-4AEB-9925-7589D0A23B24}"/>
              </a:ext>
            </a:extLst>
          </p:cNvPr>
          <p:cNvSpPr/>
          <p:nvPr/>
        </p:nvSpPr>
        <p:spPr bwMode="auto">
          <a:xfrm>
            <a:off x="4334312" y="3140968"/>
            <a:ext cx="216023" cy="864096"/>
          </a:xfrm>
          <a:prstGeom prst="downArrow">
            <a:avLst>
              <a:gd name="adj1" fmla="val 50000"/>
              <a:gd name="adj2" fmla="val 8225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HY견고딕" pitchFamily="18" charset="-127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28F32D-DB0A-4BD3-A2F5-1DDD736EA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4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0E8D75A-2AA9-4C6A-ABCF-259C7CD53D8C}"/>
              </a:ext>
            </a:extLst>
          </p:cNvPr>
          <p:cNvSpPr/>
          <p:nvPr/>
        </p:nvSpPr>
        <p:spPr>
          <a:xfrm>
            <a:off x="447367" y="426326"/>
            <a:ext cx="2954655" cy="825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补充内容：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1">
            <a:extLst>
              <a:ext uri="{FF2B5EF4-FFF2-40B4-BE49-F238E27FC236}">
                <a16:creationId xmlns:a16="http://schemas.microsoft.com/office/drawing/2014/main" id="{74267CBA-0972-4344-8823-22B6128DC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2" y="1386606"/>
            <a:ext cx="4567239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D7860-DC49-4545-B35B-BA394E244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3072" y="64482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fld id="{947783DC-65AC-49EB-A525-8DAEABA950D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CAG">
            <a:extLst>
              <a:ext uri="{FF2B5EF4-FFF2-40B4-BE49-F238E27FC236}">
                <a16:creationId xmlns:a16="http://schemas.microsoft.com/office/drawing/2014/main" id="{205E299E-5D18-4E6B-8A1D-25110D46D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EF7"/>
              </a:clrFrom>
              <a:clrTo>
                <a:srgbClr val="FFFE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6" y="908053"/>
            <a:ext cx="2965451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5" name="Picture 3" descr="CA">
            <a:extLst>
              <a:ext uri="{FF2B5EF4-FFF2-40B4-BE49-F238E27FC236}">
                <a16:creationId xmlns:a16="http://schemas.microsoft.com/office/drawing/2014/main" id="{27A863E8-8BE4-48E7-9A5E-89231F5B9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6" y="908054"/>
            <a:ext cx="2370139" cy="37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4AF8E3E1-C95B-41BF-9F2F-D41E4829CAE9}"/>
              </a:ext>
            </a:extLst>
          </p:cNvPr>
          <p:cNvGrpSpPr>
            <a:grpSpLocks/>
          </p:cNvGrpSpPr>
          <p:nvPr/>
        </p:nvGrpSpPr>
        <p:grpSpPr bwMode="auto">
          <a:xfrm>
            <a:off x="1793183" y="1101133"/>
            <a:ext cx="2123249" cy="584201"/>
            <a:chOff x="2485" y="213"/>
            <a:chExt cx="731" cy="368"/>
          </a:xfrm>
        </p:grpSpPr>
        <p:sp>
          <p:nvSpPr>
            <p:cNvPr id="24594" name="Text Box 5">
              <a:extLst>
                <a:ext uri="{FF2B5EF4-FFF2-40B4-BE49-F238E27FC236}">
                  <a16:creationId xmlns:a16="http://schemas.microsoft.com/office/drawing/2014/main" id="{9DBCEFBE-98BE-4A2F-BD51-28F5F55AF3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5" y="213"/>
              <a:ext cx="72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3200" b="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5´-</a:t>
              </a:r>
              <a:r>
                <a:rPr kumimoji="1" lang="zh-CN" altLang="en-US" sz="32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末端</a:t>
              </a:r>
            </a:p>
          </p:txBody>
        </p:sp>
        <p:sp>
          <p:nvSpPr>
            <p:cNvPr id="24595" name="Line 6">
              <a:extLst>
                <a:ext uri="{FF2B5EF4-FFF2-40B4-BE49-F238E27FC236}">
                  <a16:creationId xmlns:a16="http://schemas.microsoft.com/office/drawing/2014/main" id="{BDF884C4-0593-4444-B7A0-C7D27821E1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84"/>
              <a:ext cx="192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BF8A790F-7FD7-4500-AD57-039E08F797D3}"/>
              </a:ext>
            </a:extLst>
          </p:cNvPr>
          <p:cNvGrpSpPr>
            <a:grpSpLocks/>
          </p:cNvGrpSpPr>
          <p:nvPr/>
        </p:nvGrpSpPr>
        <p:grpSpPr bwMode="auto">
          <a:xfrm>
            <a:off x="2329033" y="5880895"/>
            <a:ext cx="2495208" cy="584201"/>
            <a:chOff x="2847" y="3848"/>
            <a:chExt cx="801" cy="368"/>
          </a:xfrm>
        </p:grpSpPr>
        <p:sp>
          <p:nvSpPr>
            <p:cNvPr id="24592" name="Text Box 8">
              <a:extLst>
                <a:ext uri="{FF2B5EF4-FFF2-40B4-BE49-F238E27FC236}">
                  <a16:creationId xmlns:a16="http://schemas.microsoft.com/office/drawing/2014/main" id="{3BB3AFE6-1765-4998-8724-D110F9D14D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7" y="3848"/>
              <a:ext cx="73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3200" b="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3´-</a:t>
              </a:r>
              <a:r>
                <a:rPr kumimoji="1" lang="zh-CN" altLang="en-US" sz="32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末端</a:t>
              </a:r>
            </a:p>
          </p:txBody>
        </p:sp>
        <p:sp>
          <p:nvSpPr>
            <p:cNvPr id="24593" name="Line 9">
              <a:extLst>
                <a:ext uri="{FF2B5EF4-FFF2-40B4-BE49-F238E27FC236}">
                  <a16:creationId xmlns:a16="http://schemas.microsoft.com/office/drawing/2014/main" id="{3A30553C-09F4-48A5-B53F-2BFDCFAF3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4032"/>
              <a:ext cx="288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1322" name="Picture 10" descr="C">
            <a:extLst>
              <a:ext uri="{FF2B5EF4-FFF2-40B4-BE49-F238E27FC236}">
                <a16:creationId xmlns:a16="http://schemas.microsoft.com/office/drawing/2014/main" id="{891B12E4-543C-4EC7-B7F1-FC9452575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8" y="908051"/>
            <a:ext cx="1895475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 Box 11">
            <a:extLst>
              <a:ext uri="{FF2B5EF4-FFF2-40B4-BE49-F238E27FC236}">
                <a16:creationId xmlns:a16="http://schemas.microsoft.com/office/drawing/2014/main" id="{E644824D-3F52-47E4-A28F-23977B98B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3166" y="1217616"/>
            <a:ext cx="5180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3600">
                <a:solidFill>
                  <a:srgbClr val="CC0099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41324" name="Text Box 12">
            <a:extLst>
              <a:ext uri="{FF2B5EF4-FFF2-40B4-BE49-F238E27FC236}">
                <a16:creationId xmlns:a16="http://schemas.microsoft.com/office/drawing/2014/main" id="{A78D77AA-02EC-4CE6-BC14-0BBBCE853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3166" y="4818067"/>
            <a:ext cx="5437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3600">
                <a:solidFill>
                  <a:srgbClr val="CC0099"/>
                </a:solidFill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141325" name="Text Box 13">
            <a:extLst>
              <a:ext uri="{FF2B5EF4-FFF2-40B4-BE49-F238E27FC236}">
                <a16:creationId xmlns:a16="http://schemas.microsoft.com/office/drawing/2014/main" id="{EED811A0-2438-4E0B-B1F1-5780888B6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3166" y="2944816"/>
            <a:ext cx="5180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3600">
                <a:solidFill>
                  <a:srgbClr val="CC0099"/>
                </a:solidFill>
                <a:latin typeface="Times New Roman" panose="02020603050405020304" pitchFamily="18" charset="0"/>
              </a:rPr>
              <a:t>A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A48BE653-FA38-424A-A815-C5EDD1F75BF5}"/>
              </a:ext>
            </a:extLst>
          </p:cNvPr>
          <p:cNvGrpSpPr>
            <a:grpSpLocks/>
          </p:cNvGrpSpPr>
          <p:nvPr/>
        </p:nvGrpSpPr>
        <p:grpSpPr bwMode="auto">
          <a:xfrm>
            <a:off x="1146889" y="2639039"/>
            <a:ext cx="3450431" cy="585382"/>
            <a:chOff x="2824" y="3894"/>
            <a:chExt cx="824" cy="265"/>
          </a:xfrm>
        </p:grpSpPr>
        <p:sp>
          <p:nvSpPr>
            <p:cNvPr id="24590" name="Text Box 15">
              <a:extLst>
                <a:ext uri="{FF2B5EF4-FFF2-40B4-BE49-F238E27FC236}">
                  <a16:creationId xmlns:a16="http://schemas.microsoft.com/office/drawing/2014/main" id="{1E35AFE8-9E7C-45D0-8F0F-3E33DE2F9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4" y="3894"/>
              <a:ext cx="73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32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磷酸二酯键</a:t>
              </a:r>
            </a:p>
          </p:txBody>
        </p:sp>
        <p:sp>
          <p:nvSpPr>
            <p:cNvPr id="24591" name="Line 16">
              <a:extLst>
                <a:ext uri="{FF2B5EF4-FFF2-40B4-BE49-F238E27FC236}">
                  <a16:creationId xmlns:a16="http://schemas.microsoft.com/office/drawing/2014/main" id="{2855FED0-F772-4BCB-BA67-44E387C877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4032"/>
              <a:ext cx="288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17">
            <a:extLst>
              <a:ext uri="{FF2B5EF4-FFF2-40B4-BE49-F238E27FC236}">
                <a16:creationId xmlns:a16="http://schemas.microsoft.com/office/drawing/2014/main" id="{E3766657-ADC7-4B94-932A-7A2FED491E11}"/>
              </a:ext>
            </a:extLst>
          </p:cNvPr>
          <p:cNvGrpSpPr>
            <a:grpSpLocks/>
          </p:cNvGrpSpPr>
          <p:nvPr/>
        </p:nvGrpSpPr>
        <p:grpSpPr bwMode="auto">
          <a:xfrm>
            <a:off x="1146889" y="4329198"/>
            <a:ext cx="3608959" cy="585252"/>
            <a:chOff x="2901" y="3882"/>
            <a:chExt cx="747" cy="272"/>
          </a:xfrm>
        </p:grpSpPr>
        <p:sp>
          <p:nvSpPr>
            <p:cNvPr id="24588" name="Text Box 18">
              <a:extLst>
                <a:ext uri="{FF2B5EF4-FFF2-40B4-BE49-F238E27FC236}">
                  <a16:creationId xmlns:a16="http://schemas.microsoft.com/office/drawing/2014/main" id="{B4919386-CE80-44E3-AF1C-FA67CAAD5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1" y="3882"/>
              <a:ext cx="732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32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磷酸二酯键</a:t>
              </a:r>
            </a:p>
          </p:txBody>
        </p:sp>
        <p:sp>
          <p:nvSpPr>
            <p:cNvPr id="24589" name="Line 19">
              <a:extLst>
                <a:ext uri="{FF2B5EF4-FFF2-40B4-BE49-F238E27FC236}">
                  <a16:creationId xmlns:a16="http://schemas.microsoft.com/office/drawing/2014/main" id="{AF0D8635-2607-4823-865F-1353F48F0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4032"/>
              <a:ext cx="288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BBC4B7-5C4A-49C8-BE44-8E53524DD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622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4" grpId="0"/>
      <p:bldP spid="1413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EF9CF6B-6420-4FB5-9ED8-84055F05BDE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721291"/>
            <a:ext cx="4393232" cy="59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9" name="Rectangle 3">
            <a:extLst>
              <a:ext uri="{FF2B5EF4-FFF2-40B4-BE49-F238E27FC236}">
                <a16:creationId xmlns:a16="http://schemas.microsoft.com/office/drawing/2014/main" id="{340A14E5-C6D8-43AA-94E2-D5FCA7358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290" y="1983774"/>
            <a:ext cx="3435548" cy="148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6036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交替的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磷酸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基团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和戊糖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构成了</a:t>
            </a:r>
            <a:r>
              <a:rPr kumimoji="1"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的骨架 </a:t>
            </a:r>
            <a:r>
              <a:rPr kumimoji="1"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(backbone)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365B21BF-5144-4B3A-A270-395C385C9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568" y="778505"/>
            <a:ext cx="4030270" cy="53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链的方向是</a:t>
            </a: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</a:t>
            </a:r>
            <a:r>
              <a:rPr kumimoji="1"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kumimoji="1"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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3E75BB6-E1AD-4429-A621-0591C8EC9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624" y="594325"/>
            <a:ext cx="6085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altLang="zh-CN" sz="2800" b="1" cap="all" dirty="0">
                <a:ln/>
                <a:solidFill>
                  <a:srgbClr val="FF0000"/>
                </a:solidFill>
                <a:effectLst>
                  <a:reflection blurRad="10000" stA="55000" endPos="48000" dist="500" dir="5400000" sy="-100000" algn="bl" rotWithShape="0"/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5’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E7850613-21DC-45BA-9D8F-7DA036990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184" y="6238511"/>
            <a:ext cx="6085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3’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FA76500-52C9-406C-84D3-ECB69541B4A9}"/>
              </a:ext>
            </a:extLst>
          </p:cNvPr>
          <p:cNvSpPr/>
          <p:nvPr/>
        </p:nvSpPr>
        <p:spPr bwMode="auto">
          <a:xfrm>
            <a:off x="2069746" y="2199176"/>
            <a:ext cx="1062097" cy="1070971"/>
          </a:xfrm>
          <a:prstGeom prst="ellipse">
            <a:avLst/>
          </a:prstGeom>
          <a:noFill/>
          <a:ln w="38100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HY견고딕" pitchFamily="18" charset="-127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79699F-DEE6-4C55-A32A-BB31A8DE6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4" y="3568924"/>
            <a:ext cx="36118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3’,5’-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磷酸二酯键</a:t>
            </a:r>
            <a:endParaRPr lang="zh-CN" altLang="en-US" b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7B81A1-DF3F-4AE3-90CB-5A61AD7CA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9" y="2212723"/>
            <a:ext cx="2669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5’-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磷酸基团</a:t>
            </a:r>
            <a:endParaRPr lang="zh-CN" altLang="en-US" b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75A493-2BCB-4947-B390-62EF737D8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007" y="5822308"/>
            <a:ext cx="1769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3’-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羟基</a:t>
            </a:r>
            <a:endParaRPr lang="zh-CN" altLang="en-US" b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D16615-709A-42B5-8049-0FDF44F7A4B1}"/>
              </a:ext>
            </a:extLst>
          </p:cNvPr>
          <p:cNvSpPr/>
          <p:nvPr/>
        </p:nvSpPr>
        <p:spPr>
          <a:xfrm>
            <a:off x="3482612" y="620689"/>
            <a:ext cx="389507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altLang="zh-CN" b="1" spc="51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</a:t>
            </a:r>
            <a:endParaRPr lang="zh-CN" altLang="en-US" b="1" spc="51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32CB506-C572-462A-8B85-97285FAF572E}"/>
              </a:ext>
            </a:extLst>
          </p:cNvPr>
          <p:cNvSpPr/>
          <p:nvPr/>
        </p:nvSpPr>
        <p:spPr bwMode="auto">
          <a:xfrm>
            <a:off x="1412186" y="1238699"/>
            <a:ext cx="910465" cy="837348"/>
          </a:xfrm>
          <a:prstGeom prst="ellipse">
            <a:avLst/>
          </a:prstGeom>
          <a:noFill/>
          <a:ln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2"/>
              </a:solidFill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498B0E7-8A9F-497E-9824-270A2EA7453E}"/>
              </a:ext>
            </a:extLst>
          </p:cNvPr>
          <p:cNvSpPr/>
          <p:nvPr/>
        </p:nvSpPr>
        <p:spPr bwMode="auto">
          <a:xfrm>
            <a:off x="4163274" y="5670441"/>
            <a:ext cx="305955" cy="303728"/>
          </a:xfrm>
          <a:prstGeom prst="ellipse">
            <a:avLst/>
          </a:prstGeom>
          <a:noFill/>
          <a:ln w="19050">
            <a:solidFill>
              <a:srgbClr val="A2007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2"/>
              </a:solidFill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612BD8-DA87-4971-BC08-DB2BF951307A}"/>
              </a:ext>
            </a:extLst>
          </p:cNvPr>
          <p:cNvSpPr/>
          <p:nvPr/>
        </p:nvSpPr>
        <p:spPr>
          <a:xfrm>
            <a:off x="4261677" y="2077777"/>
            <a:ext cx="415109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altLang="zh-CN" b="1" spc="51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  <a:endParaRPr lang="zh-CN" altLang="en-US" b="1" spc="51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1BFE03-EA72-4031-80A4-F2119F61D21D}"/>
              </a:ext>
            </a:extLst>
          </p:cNvPr>
          <p:cNvSpPr/>
          <p:nvPr/>
        </p:nvSpPr>
        <p:spPr>
          <a:xfrm>
            <a:off x="4663911" y="3198168"/>
            <a:ext cx="401455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altLang="zh-CN" b="1" spc="51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b="1" spc="51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529E07-10DE-48DC-871F-3A0468932FB6}"/>
              </a:ext>
            </a:extLst>
          </p:cNvPr>
          <p:cNvSpPr/>
          <p:nvPr/>
        </p:nvSpPr>
        <p:spPr>
          <a:xfrm>
            <a:off x="5649764" y="4966031"/>
            <a:ext cx="425351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altLang="zh-CN" b="1" spc="51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</a:t>
            </a:r>
            <a:endParaRPr lang="zh-CN" altLang="en-US" b="1" spc="51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DF061A-24A9-4792-97B4-A3AD577E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8" grpId="0" animBg="1"/>
      <p:bldP spid="9" grpId="0"/>
      <p:bldP spid="10" grpId="0"/>
      <p:bldP spid="11" grpId="0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9" name="组合 4">
            <a:extLst>
              <a:ext uri="{FF2B5EF4-FFF2-40B4-BE49-F238E27FC236}">
                <a16:creationId xmlns:a16="http://schemas.microsoft.com/office/drawing/2014/main" id="{5D89847F-A4A1-4842-B58F-96A2F143ABAC}"/>
              </a:ext>
            </a:extLst>
          </p:cNvPr>
          <p:cNvGrpSpPr>
            <a:grpSpLocks/>
          </p:cNvGrpSpPr>
          <p:nvPr/>
        </p:nvGrpSpPr>
        <p:grpSpPr bwMode="auto">
          <a:xfrm>
            <a:off x="4644009" y="2071689"/>
            <a:ext cx="4214243" cy="3714749"/>
            <a:chOff x="5072053" y="2000251"/>
            <a:chExt cx="2857510" cy="2857510"/>
          </a:xfrm>
        </p:grpSpPr>
        <p:pic>
          <p:nvPicPr>
            <p:cNvPr id="26630" name="图片 9" descr="4-1.jpg">
              <a:extLst>
                <a:ext uri="{FF2B5EF4-FFF2-40B4-BE49-F238E27FC236}">
                  <a16:creationId xmlns:a16="http://schemas.microsoft.com/office/drawing/2014/main" id="{7925BE69-04D2-4858-8560-8D73194DE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053" y="2000251"/>
              <a:ext cx="2857510" cy="28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矩形 10">
              <a:extLst>
                <a:ext uri="{FF2B5EF4-FFF2-40B4-BE49-F238E27FC236}">
                  <a16:creationId xmlns:a16="http://schemas.microsoft.com/office/drawing/2014/main" id="{EDB803C3-1C45-4A42-839A-1283E3A2F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7057" y="4014583"/>
              <a:ext cx="214309" cy="142897"/>
            </a:xfrm>
            <a:prstGeom prst="rect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32" name="矩形 11">
              <a:extLst>
                <a:ext uri="{FF2B5EF4-FFF2-40B4-BE49-F238E27FC236}">
                  <a16:creationId xmlns:a16="http://schemas.microsoft.com/office/drawing/2014/main" id="{5C85331B-7341-42CE-ACE6-11F521C41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3263" y="2885643"/>
              <a:ext cx="214313" cy="214324"/>
            </a:xfrm>
            <a:prstGeom prst="rect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626" name="Rectangle 2">
            <a:extLst>
              <a:ext uri="{FF2B5EF4-FFF2-40B4-BE49-F238E27FC236}">
                <a16:creationId xmlns:a16="http://schemas.microsoft.com/office/drawing/2014/main" id="{3C5CD7F7-4620-4D53-94E8-86758AC8C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5" y="665190"/>
            <a:ext cx="925423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1" lang="en-US" altLang="zh-CN" sz="3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kumimoji="1" lang="zh-CN" altLang="en-US" sz="3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也是具有</a:t>
            </a:r>
            <a:r>
              <a:rPr kumimoji="1" lang="en-US" altLang="zh-CN" sz="3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3’,5’-</a:t>
            </a:r>
            <a:r>
              <a:rPr kumimoji="1" lang="zh-CN" altLang="en-US" sz="3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磷酸二酯键的线性大分子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D9AA401C-4024-42DB-808D-4299E255E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6" y="2071690"/>
            <a:ext cx="3786187" cy="211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7188" indent="-35718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RNA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也是多个核苷酸分子通过酯化反应形成的线性大分子，并且具有方向性；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5868377A-EE21-4B06-848B-646156694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6" y="4645127"/>
            <a:ext cx="529272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5718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RNA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的戊糖是核糖；</a:t>
            </a:r>
          </a:p>
          <a:p>
            <a:pPr algn="just" eaLnBrk="1" hangingPunct="1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RNA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的嘧啶是胞嘧啶和尿嘧啶。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5481AF-CE23-4362-A537-D07395C72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D45789-7728-45F2-9C76-E95F4ACE4F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2CC71C-EEC1-4034-827B-C21196B5B66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78C8DC0C-6195-4CB5-B786-3D6DC3CF1CF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693" y="1838594"/>
            <a:ext cx="5559425" cy="3527425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>
                <a:effectLst/>
              </a:rPr>
              <a:t> </a:t>
            </a:r>
            <a:r>
              <a:rPr sz="3200" dirty="0">
                <a:effectLst/>
              </a:rPr>
              <a:t>定义</a:t>
            </a:r>
            <a:endParaRPr lang="en-US" altLang="zh-CN" sz="3200" dirty="0">
              <a:effectLst/>
            </a:endParaRPr>
          </a:p>
          <a:p>
            <a:pPr marL="300038" lvl="1" indent="0" eaLnBrk="1" hangingPunct="1">
              <a:lnSpc>
                <a:spcPct val="110000"/>
              </a:lnSpc>
              <a:buSzPct val="80000"/>
              <a:buNone/>
            </a:pPr>
            <a:r>
              <a:rPr sz="2800" dirty="0" err="1">
                <a:solidFill>
                  <a:srgbClr val="000099"/>
                </a:solidFill>
                <a:effectLst/>
              </a:rPr>
              <a:t>核酸中核苷酸的排列顺序</a:t>
            </a:r>
            <a:endParaRPr lang="en-US" altLang="zh-CN" sz="2800" dirty="0">
              <a:solidFill>
                <a:srgbClr val="000099"/>
              </a:solidFill>
              <a:effectLst/>
            </a:endParaRPr>
          </a:p>
          <a:p>
            <a:pPr marL="300038" lvl="1" indent="0" eaLnBrk="1" hangingPunct="1">
              <a:lnSpc>
                <a:spcPct val="110000"/>
              </a:lnSpc>
              <a:buSzPct val="80000"/>
              <a:buNone/>
            </a:pPr>
            <a:r>
              <a:rPr sz="2800" dirty="0" err="1">
                <a:solidFill>
                  <a:srgbClr val="000099"/>
                </a:solidFill>
                <a:effectLst/>
              </a:rPr>
              <a:t>由于核苷酸间的差异主要是碱基不同，所以也称为</a:t>
            </a:r>
            <a:r>
              <a:rPr lang="en-US" sz="2800" dirty="0">
                <a:solidFill>
                  <a:srgbClr val="000099"/>
                </a:solidFill>
                <a:effectLst/>
              </a:rPr>
              <a:t> </a:t>
            </a:r>
            <a:r>
              <a:rPr sz="2800" dirty="0" err="1">
                <a:solidFill>
                  <a:srgbClr val="FF0000"/>
                </a:solidFill>
                <a:effectLst/>
              </a:rPr>
              <a:t>碱基序列</a:t>
            </a:r>
            <a:endParaRPr sz="2800" dirty="0">
              <a:solidFill>
                <a:srgbClr val="FF0000"/>
              </a:solidFill>
              <a:effectLst/>
            </a:endParaRPr>
          </a:p>
        </p:txBody>
      </p:sp>
      <p:grpSp>
        <p:nvGrpSpPr>
          <p:cNvPr id="27651" name="Group 3">
            <a:extLst>
              <a:ext uri="{FF2B5EF4-FFF2-40B4-BE49-F238E27FC236}">
                <a16:creationId xmlns:a16="http://schemas.microsoft.com/office/drawing/2014/main" id="{DA09BC84-0621-4A45-9DE1-91DD0C094DCC}"/>
              </a:ext>
            </a:extLst>
          </p:cNvPr>
          <p:cNvGrpSpPr>
            <a:grpSpLocks/>
          </p:cNvGrpSpPr>
          <p:nvPr/>
        </p:nvGrpSpPr>
        <p:grpSpPr bwMode="auto">
          <a:xfrm>
            <a:off x="5015602" y="973783"/>
            <a:ext cx="3927371" cy="5877695"/>
            <a:chOff x="2710" y="110"/>
            <a:chExt cx="2885" cy="4020"/>
          </a:xfrm>
        </p:grpSpPr>
        <p:pic>
          <p:nvPicPr>
            <p:cNvPr id="27653" name="Picture 4" descr="CAG">
              <a:extLst>
                <a:ext uri="{FF2B5EF4-FFF2-40B4-BE49-F238E27FC236}">
                  <a16:creationId xmlns:a16="http://schemas.microsoft.com/office/drawing/2014/main" id="{7310F3E1-3307-4729-8CC9-A1B5D7305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" y="110"/>
              <a:ext cx="1984" cy="4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654" name="Group 5">
              <a:extLst>
                <a:ext uri="{FF2B5EF4-FFF2-40B4-BE49-F238E27FC236}">
                  <a16:creationId xmlns:a16="http://schemas.microsoft.com/office/drawing/2014/main" id="{9065EC8C-670E-45CA-A2C7-1AE8E2AF3A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0" y="164"/>
              <a:ext cx="805" cy="316"/>
              <a:chOff x="2411" y="194"/>
              <a:chExt cx="805" cy="316"/>
            </a:xfrm>
          </p:grpSpPr>
          <p:sp>
            <p:nvSpPr>
              <p:cNvPr id="27661" name="Text Box 6">
                <a:extLst>
                  <a:ext uri="{FF2B5EF4-FFF2-40B4-BE49-F238E27FC236}">
                    <a16:creationId xmlns:a16="http://schemas.microsoft.com/office/drawing/2014/main" id="{D53A6161-5888-47E9-B14B-EA680507F9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1" y="194"/>
                <a:ext cx="720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5′</a:t>
                </a:r>
                <a:r>
                  <a:rPr kumimoji="1" lang="zh-CN" altLang="en-US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端</a:t>
                </a:r>
              </a:p>
            </p:txBody>
          </p:sp>
          <p:sp>
            <p:nvSpPr>
              <p:cNvPr id="27662" name="Line 7">
                <a:extLst>
                  <a:ext uri="{FF2B5EF4-FFF2-40B4-BE49-F238E27FC236}">
                    <a16:creationId xmlns:a16="http://schemas.microsoft.com/office/drawing/2014/main" id="{ABE5FB45-6DD2-4822-AEED-06D468FF8F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38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7655" name="Group 8">
              <a:extLst>
                <a:ext uri="{FF2B5EF4-FFF2-40B4-BE49-F238E27FC236}">
                  <a16:creationId xmlns:a16="http://schemas.microsoft.com/office/drawing/2014/main" id="{0229CF45-8A6E-4B89-81B8-13F90F4E5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3748"/>
              <a:ext cx="960" cy="316"/>
              <a:chOff x="2688" y="3888"/>
              <a:chExt cx="960" cy="316"/>
            </a:xfrm>
          </p:grpSpPr>
          <p:sp>
            <p:nvSpPr>
              <p:cNvPr id="27659" name="Text Box 9">
                <a:extLst>
                  <a:ext uri="{FF2B5EF4-FFF2-40B4-BE49-F238E27FC236}">
                    <a16:creationId xmlns:a16="http://schemas.microsoft.com/office/drawing/2014/main" id="{8078A6B9-F710-4029-92E4-72DED8C6A6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3888"/>
                <a:ext cx="732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3′</a:t>
                </a:r>
                <a:r>
                  <a:rPr kumimoji="1" lang="zh-CN" altLang="en-US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端</a:t>
                </a:r>
              </a:p>
            </p:txBody>
          </p:sp>
          <p:sp>
            <p:nvSpPr>
              <p:cNvPr id="27660" name="Line 10">
                <a:extLst>
                  <a:ext uri="{FF2B5EF4-FFF2-40B4-BE49-F238E27FC236}">
                    <a16:creationId xmlns:a16="http://schemas.microsoft.com/office/drawing/2014/main" id="{AA3F6F76-AD7D-4D77-BA0E-64C54628A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403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7656" name="Text Box 11">
              <a:extLst>
                <a:ext uri="{FF2B5EF4-FFF2-40B4-BE49-F238E27FC236}">
                  <a16:creationId xmlns:a16="http://schemas.microsoft.com/office/drawing/2014/main" id="{E218DF08-0748-4208-8909-E6A30452B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9" y="527"/>
              <a:ext cx="299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CC0099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7657" name="Text Box 12">
              <a:extLst>
                <a:ext uri="{FF2B5EF4-FFF2-40B4-BE49-F238E27FC236}">
                  <a16:creationId xmlns:a16="http://schemas.microsoft.com/office/drawing/2014/main" id="{DFDFF09E-BCFB-4C16-B4D1-4692B98A6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4" y="3113"/>
              <a:ext cx="31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CC0099"/>
                  </a:solidFill>
                  <a:latin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27658" name="Text Box 13">
              <a:extLst>
                <a:ext uri="{FF2B5EF4-FFF2-40B4-BE49-F238E27FC236}">
                  <a16:creationId xmlns:a16="http://schemas.microsoft.com/office/drawing/2014/main" id="{0E178C2E-9D5D-4AEA-BBF5-5E17BAC99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4" y="1842"/>
              <a:ext cx="299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CC0099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17" name="Rectangle 14">
            <a:extLst>
              <a:ext uri="{FF2B5EF4-FFF2-40B4-BE49-F238E27FC236}">
                <a16:creationId xmlns:a16="http://schemas.microsoft.com/office/drawing/2014/main" id="{E6A9E411-F5E3-47F2-BC58-BEC8780B1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66" y="2"/>
            <a:ext cx="4968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8256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 defTabSz="18256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 defTabSz="18256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 defTabSz="18256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 defTabSz="18256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defTabSz="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defTabSz="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defTabSz="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defTabSz="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kumimoji="1" lang="en-US" altLang="zh-CN" sz="4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h-CN" altLang="en-US" sz="4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核酸的一级结构</a:t>
            </a:r>
          </a:p>
        </p:txBody>
      </p:sp>
    </p:spTree>
    <p:extLst>
      <p:ext uri="{BB962C8B-B14F-4D97-AF65-F5344CB8AC3E}">
        <p14:creationId xmlns:p14="http://schemas.microsoft.com/office/powerpoint/2010/main" val="2165311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C5FF56C-8B9C-4402-B18B-955202EED5E9}"/>
              </a:ext>
            </a:extLst>
          </p:cNvPr>
          <p:cNvGrpSpPr>
            <a:grpSpLocks/>
          </p:cNvGrpSpPr>
          <p:nvPr/>
        </p:nvGrpSpPr>
        <p:grpSpPr bwMode="auto">
          <a:xfrm>
            <a:off x="1691680" y="1052736"/>
            <a:ext cx="6248400" cy="2133600"/>
            <a:chOff x="1248" y="912"/>
            <a:chExt cx="4224" cy="1344"/>
          </a:xfrm>
        </p:grpSpPr>
        <p:sp>
          <p:nvSpPr>
            <p:cNvPr id="28680" name="Line 3">
              <a:extLst>
                <a:ext uri="{FF2B5EF4-FFF2-40B4-BE49-F238E27FC236}">
                  <a16:creationId xmlns:a16="http://schemas.microsoft.com/office/drawing/2014/main" id="{BC26BCC1-0E84-43E7-A96B-300E23FC2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200"/>
              <a:ext cx="0" cy="1056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1" name="Text Box 4">
              <a:extLst>
                <a:ext uri="{FF2B5EF4-FFF2-40B4-BE49-F238E27FC236}">
                  <a16:creationId xmlns:a16="http://schemas.microsoft.com/office/drawing/2014/main" id="{665F93A7-FFDB-4473-9F3E-8C06731CE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912"/>
              <a:ext cx="3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Times New Roman" panose="02020603050405020304" pitchFamily="18" charset="0"/>
                </a:rPr>
                <a:t>A </a:t>
              </a:r>
            </a:p>
          </p:txBody>
        </p:sp>
        <p:grpSp>
          <p:nvGrpSpPr>
            <p:cNvPr id="28682" name="Group 5">
              <a:extLst>
                <a:ext uri="{FF2B5EF4-FFF2-40B4-BE49-F238E27FC236}">
                  <a16:creationId xmlns:a16="http://schemas.microsoft.com/office/drawing/2014/main" id="{485684CE-A6AB-45E8-A1ED-07EDEA67C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912"/>
              <a:ext cx="774" cy="1344"/>
              <a:chOff x="1872" y="912"/>
              <a:chExt cx="774" cy="1344"/>
            </a:xfrm>
          </p:grpSpPr>
          <p:sp>
            <p:nvSpPr>
              <p:cNvPr id="28711" name="Line 6">
                <a:extLst>
                  <a:ext uri="{FF2B5EF4-FFF2-40B4-BE49-F238E27FC236}">
                    <a16:creationId xmlns:a16="http://schemas.microsoft.com/office/drawing/2014/main" id="{413BD11A-FC5B-412D-B3FB-3542365CC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72" y="1776"/>
                <a:ext cx="144" cy="192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2" name="Line 7">
                <a:extLst>
                  <a:ext uri="{FF2B5EF4-FFF2-40B4-BE49-F238E27FC236}">
                    <a16:creationId xmlns:a16="http://schemas.microsoft.com/office/drawing/2014/main" id="{62C93730-811A-4D5F-9D1B-37F2A40D40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200"/>
                <a:ext cx="0" cy="1056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3" name="Line 8">
                <a:extLst>
                  <a:ext uri="{FF2B5EF4-FFF2-40B4-BE49-F238E27FC236}">
                    <a16:creationId xmlns:a16="http://schemas.microsoft.com/office/drawing/2014/main" id="{78E96047-24C3-4903-B347-59A1F0043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08" y="206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4" name="Text Box 9">
                <a:extLst>
                  <a:ext uri="{FF2B5EF4-FFF2-40B4-BE49-F238E27FC236}">
                    <a16:creationId xmlns:a16="http://schemas.microsoft.com/office/drawing/2014/main" id="{FEB5156A-43AF-44A7-9841-4C83CD6841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912"/>
                <a:ext cx="39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G  </a:t>
                </a:r>
              </a:p>
            </p:txBody>
          </p:sp>
          <p:sp>
            <p:nvSpPr>
              <p:cNvPr id="28715" name="Text Box 10">
                <a:extLst>
                  <a:ext uri="{FF2B5EF4-FFF2-40B4-BE49-F238E27FC236}">
                    <a16:creationId xmlns:a16="http://schemas.microsoft.com/office/drawing/2014/main" id="{815C97B5-3559-44DA-890D-3CD637081B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5" y="1841"/>
                <a:ext cx="25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  <p:sp>
          <p:nvSpPr>
            <p:cNvPr id="28683" name="Text Box 11">
              <a:extLst>
                <a:ext uri="{FF2B5EF4-FFF2-40B4-BE49-F238E27FC236}">
                  <a16:creationId xmlns:a16="http://schemas.microsoft.com/office/drawing/2014/main" id="{5963009F-C3FC-4860-97F6-89B625EB6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824"/>
              <a:ext cx="60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</a:rPr>
                <a:t>5</a:t>
              </a: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  </a:t>
              </a: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</a:rPr>
                <a:t>P  </a:t>
              </a:r>
            </a:p>
          </p:txBody>
        </p:sp>
        <p:sp>
          <p:nvSpPr>
            <p:cNvPr id="28684" name="Line 12">
              <a:extLst>
                <a:ext uri="{FF2B5EF4-FFF2-40B4-BE49-F238E27FC236}">
                  <a16:creationId xmlns:a16="http://schemas.microsoft.com/office/drawing/2014/main" id="{DD225EE1-9B4B-443E-BADA-4588978B78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80" y="2064"/>
              <a:ext cx="192" cy="192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685" name="Group 13">
              <a:extLst>
                <a:ext uri="{FF2B5EF4-FFF2-40B4-BE49-F238E27FC236}">
                  <a16:creationId xmlns:a16="http://schemas.microsoft.com/office/drawing/2014/main" id="{5914BA5E-B17E-4B51-9742-4C81759A0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912"/>
              <a:ext cx="748" cy="1344"/>
              <a:chOff x="1872" y="912"/>
              <a:chExt cx="748" cy="1344"/>
            </a:xfrm>
          </p:grpSpPr>
          <p:sp>
            <p:nvSpPr>
              <p:cNvPr id="28706" name="Line 14">
                <a:extLst>
                  <a:ext uri="{FF2B5EF4-FFF2-40B4-BE49-F238E27FC236}">
                    <a16:creationId xmlns:a16="http://schemas.microsoft.com/office/drawing/2014/main" id="{2B2C6B94-AFBA-4DDD-B2BD-D41690CB4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72" y="1776"/>
                <a:ext cx="144" cy="192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7" name="Line 15">
                <a:extLst>
                  <a:ext uri="{FF2B5EF4-FFF2-40B4-BE49-F238E27FC236}">
                    <a16:creationId xmlns:a16="http://schemas.microsoft.com/office/drawing/2014/main" id="{332B3843-0396-47C1-9F95-D9B65E2C0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200"/>
                <a:ext cx="0" cy="1056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8" name="Line 16">
                <a:extLst>
                  <a:ext uri="{FF2B5EF4-FFF2-40B4-BE49-F238E27FC236}">
                    <a16:creationId xmlns:a16="http://schemas.microsoft.com/office/drawing/2014/main" id="{32AC7F97-B992-4F9B-AB52-1456E8389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08" y="206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9" name="Text Box 17">
                <a:extLst>
                  <a:ext uri="{FF2B5EF4-FFF2-40B4-BE49-F238E27FC236}">
                    <a16:creationId xmlns:a16="http://schemas.microsoft.com/office/drawing/2014/main" id="{95433D33-CD8F-4902-9CB8-62D4535F9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912"/>
                <a:ext cx="36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T  </a:t>
                </a:r>
              </a:p>
            </p:txBody>
          </p:sp>
          <p:sp>
            <p:nvSpPr>
              <p:cNvPr id="28710" name="Text Box 18">
                <a:extLst>
                  <a:ext uri="{FF2B5EF4-FFF2-40B4-BE49-F238E27FC236}">
                    <a16:creationId xmlns:a16="http://schemas.microsoft.com/office/drawing/2014/main" id="{B713A5B4-5AA1-4BE7-A2AE-D66790F5C2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5" y="1841"/>
                <a:ext cx="25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  <p:grpSp>
          <p:nvGrpSpPr>
            <p:cNvPr id="28686" name="Group 19">
              <a:extLst>
                <a:ext uri="{FF2B5EF4-FFF2-40B4-BE49-F238E27FC236}">
                  <a16:creationId xmlns:a16="http://schemas.microsoft.com/office/drawing/2014/main" id="{7FA17F55-970A-4EBE-9ACF-A9BCB0D5B8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912"/>
              <a:ext cx="774" cy="1344"/>
              <a:chOff x="1872" y="912"/>
              <a:chExt cx="774" cy="1344"/>
            </a:xfrm>
          </p:grpSpPr>
          <p:sp>
            <p:nvSpPr>
              <p:cNvPr id="28701" name="Line 20">
                <a:extLst>
                  <a:ext uri="{FF2B5EF4-FFF2-40B4-BE49-F238E27FC236}">
                    <a16:creationId xmlns:a16="http://schemas.microsoft.com/office/drawing/2014/main" id="{72EB3E05-C922-4747-A492-BB8DD1503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72" y="1776"/>
                <a:ext cx="144" cy="192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2" name="Line 21">
                <a:extLst>
                  <a:ext uri="{FF2B5EF4-FFF2-40B4-BE49-F238E27FC236}">
                    <a16:creationId xmlns:a16="http://schemas.microsoft.com/office/drawing/2014/main" id="{94F500A1-A4A4-4793-B4A8-84850A729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200"/>
                <a:ext cx="0" cy="1056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3" name="Line 22">
                <a:extLst>
                  <a:ext uri="{FF2B5EF4-FFF2-40B4-BE49-F238E27FC236}">
                    <a16:creationId xmlns:a16="http://schemas.microsoft.com/office/drawing/2014/main" id="{95299ADF-6D92-4FEB-BB10-820EC86414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08" y="206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4" name="Text Box 23">
                <a:extLst>
                  <a:ext uri="{FF2B5EF4-FFF2-40B4-BE49-F238E27FC236}">
                    <a16:creationId xmlns:a16="http://schemas.microsoft.com/office/drawing/2014/main" id="{89482B7B-C27C-422A-92BA-DFCA778588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912"/>
                <a:ext cx="39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G  </a:t>
                </a:r>
              </a:p>
            </p:txBody>
          </p:sp>
          <p:sp>
            <p:nvSpPr>
              <p:cNvPr id="28705" name="Text Box 24">
                <a:extLst>
                  <a:ext uri="{FF2B5EF4-FFF2-40B4-BE49-F238E27FC236}">
                    <a16:creationId xmlns:a16="http://schemas.microsoft.com/office/drawing/2014/main" id="{9A5B9847-2BB2-4007-8D5E-BAB64F4BF8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5" y="1841"/>
                <a:ext cx="25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  <p:grpSp>
          <p:nvGrpSpPr>
            <p:cNvPr id="28687" name="Group 25">
              <a:extLst>
                <a:ext uri="{FF2B5EF4-FFF2-40B4-BE49-F238E27FC236}">
                  <a16:creationId xmlns:a16="http://schemas.microsoft.com/office/drawing/2014/main" id="{B00232A2-C3B4-4B46-92AB-E657200F5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912"/>
              <a:ext cx="763" cy="1344"/>
              <a:chOff x="1872" y="912"/>
              <a:chExt cx="763" cy="1344"/>
            </a:xfrm>
          </p:grpSpPr>
          <p:sp>
            <p:nvSpPr>
              <p:cNvPr id="28696" name="Line 26">
                <a:extLst>
                  <a:ext uri="{FF2B5EF4-FFF2-40B4-BE49-F238E27FC236}">
                    <a16:creationId xmlns:a16="http://schemas.microsoft.com/office/drawing/2014/main" id="{6776132E-0A4B-435C-ACDE-798C0559D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72" y="1776"/>
                <a:ext cx="144" cy="192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7" name="Line 27">
                <a:extLst>
                  <a:ext uri="{FF2B5EF4-FFF2-40B4-BE49-F238E27FC236}">
                    <a16:creationId xmlns:a16="http://schemas.microsoft.com/office/drawing/2014/main" id="{D40F6BCB-A60D-4013-A290-856FD6A16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200"/>
                <a:ext cx="0" cy="1056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8" name="Line 28">
                <a:extLst>
                  <a:ext uri="{FF2B5EF4-FFF2-40B4-BE49-F238E27FC236}">
                    <a16:creationId xmlns:a16="http://schemas.microsoft.com/office/drawing/2014/main" id="{11B0A076-0089-4E7B-A8A9-31AD0B2324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08" y="206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9" name="Text Box 29">
                <a:extLst>
                  <a:ext uri="{FF2B5EF4-FFF2-40B4-BE49-F238E27FC236}">
                    <a16:creationId xmlns:a16="http://schemas.microsoft.com/office/drawing/2014/main" id="{9602F185-A637-40CB-B6B2-3158A27B31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912"/>
                <a:ext cx="37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C  </a:t>
                </a:r>
              </a:p>
            </p:txBody>
          </p:sp>
          <p:sp>
            <p:nvSpPr>
              <p:cNvPr id="28700" name="Text Box 30">
                <a:extLst>
                  <a:ext uri="{FF2B5EF4-FFF2-40B4-BE49-F238E27FC236}">
                    <a16:creationId xmlns:a16="http://schemas.microsoft.com/office/drawing/2014/main" id="{3637DC11-E421-4FBE-98EA-7DD3A28D38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5" y="1841"/>
                <a:ext cx="25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  <p:grpSp>
          <p:nvGrpSpPr>
            <p:cNvPr id="28688" name="Group 31">
              <a:extLst>
                <a:ext uri="{FF2B5EF4-FFF2-40B4-BE49-F238E27FC236}">
                  <a16:creationId xmlns:a16="http://schemas.microsoft.com/office/drawing/2014/main" id="{F1CC999F-8A85-4E29-83A2-F7CF974F65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912"/>
              <a:ext cx="748" cy="1344"/>
              <a:chOff x="1872" y="912"/>
              <a:chExt cx="748" cy="1344"/>
            </a:xfrm>
          </p:grpSpPr>
          <p:sp>
            <p:nvSpPr>
              <p:cNvPr id="28691" name="Line 32">
                <a:extLst>
                  <a:ext uri="{FF2B5EF4-FFF2-40B4-BE49-F238E27FC236}">
                    <a16:creationId xmlns:a16="http://schemas.microsoft.com/office/drawing/2014/main" id="{2A6F7C19-999E-4387-A9AC-9397004D62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72" y="1776"/>
                <a:ext cx="144" cy="192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2" name="Line 33">
                <a:extLst>
                  <a:ext uri="{FF2B5EF4-FFF2-40B4-BE49-F238E27FC236}">
                    <a16:creationId xmlns:a16="http://schemas.microsoft.com/office/drawing/2014/main" id="{754305E1-9227-4958-A8C5-C82447DE70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200"/>
                <a:ext cx="0" cy="1056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3" name="Line 34">
                <a:extLst>
                  <a:ext uri="{FF2B5EF4-FFF2-40B4-BE49-F238E27FC236}">
                    <a16:creationId xmlns:a16="http://schemas.microsoft.com/office/drawing/2014/main" id="{22C1A4C8-3FCE-4157-8847-B9B7EE2C0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08" y="2064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4" name="Text Box 35">
                <a:extLst>
                  <a:ext uri="{FF2B5EF4-FFF2-40B4-BE49-F238E27FC236}">
                    <a16:creationId xmlns:a16="http://schemas.microsoft.com/office/drawing/2014/main" id="{F43794F4-4894-4A85-8969-7A490EE41F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912"/>
                <a:ext cx="36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T  </a:t>
                </a:r>
              </a:p>
            </p:txBody>
          </p:sp>
          <p:sp>
            <p:nvSpPr>
              <p:cNvPr id="28695" name="Text Box 36">
                <a:extLst>
                  <a:ext uri="{FF2B5EF4-FFF2-40B4-BE49-F238E27FC236}">
                    <a16:creationId xmlns:a16="http://schemas.microsoft.com/office/drawing/2014/main" id="{5B13C622-B714-4A98-BE67-0F0D3BB540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5" y="1841"/>
                <a:ext cx="34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  </a:t>
                </a:r>
              </a:p>
            </p:txBody>
          </p:sp>
        </p:grpSp>
        <p:sp>
          <p:nvSpPr>
            <p:cNvPr id="28689" name="Line 37">
              <a:extLst>
                <a:ext uri="{FF2B5EF4-FFF2-40B4-BE49-F238E27FC236}">
                  <a16:creationId xmlns:a16="http://schemas.microsoft.com/office/drawing/2014/main" id="{0FC9605F-E3C1-4617-B536-1837CD1744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12" y="1776"/>
              <a:ext cx="192" cy="192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0" name="Text Box 38">
              <a:extLst>
                <a:ext uri="{FF2B5EF4-FFF2-40B4-BE49-F238E27FC236}">
                  <a16:creationId xmlns:a16="http://schemas.microsoft.com/office/drawing/2014/main" id="{F3E65302-DA51-4757-89D5-C53E3BCF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1824"/>
              <a:ext cx="8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</a:rPr>
                <a:t>OH  3</a:t>
              </a: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    </a:t>
              </a:r>
            </a:p>
          </p:txBody>
        </p:sp>
      </p:grpSp>
      <p:sp>
        <p:nvSpPr>
          <p:cNvPr id="145447" name="Rectangle 39">
            <a:extLst>
              <a:ext uri="{FF2B5EF4-FFF2-40B4-BE49-F238E27FC236}">
                <a16:creationId xmlns:a16="http://schemas.microsoft.com/office/drawing/2014/main" id="{583772DE-235A-452E-9ECB-A2313A677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44" y="321977"/>
            <a:ext cx="23764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书写方法：</a:t>
            </a:r>
          </a:p>
        </p:txBody>
      </p:sp>
      <p:sp>
        <p:nvSpPr>
          <p:cNvPr id="145448" name="Line 40">
            <a:extLst>
              <a:ext uri="{FF2B5EF4-FFF2-40B4-BE49-F238E27FC236}">
                <a16:creationId xmlns:a16="http://schemas.microsoft.com/office/drawing/2014/main" id="{6903EDE1-9218-4434-A9E5-479E1120C8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2751" y="3356992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5449" name="Text Box 41">
            <a:extLst>
              <a:ext uri="{FF2B5EF4-FFF2-40B4-BE49-F238E27FC236}">
                <a16:creationId xmlns:a16="http://schemas.microsoft.com/office/drawing/2014/main" id="{F2DF195B-FCF3-4DBE-84F6-F5BED081F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722" y="3861048"/>
            <a:ext cx="51498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3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kumimoji="1" lang="en-US" altLang="zh-CN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sz="3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kumimoji="1" lang="en-US" altLang="zh-CN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en-US" altLang="zh-CN" sz="3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kumimoji="1" lang="en-US" altLang="zh-CN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en-US" altLang="zh-CN" sz="3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kumimoji="1" lang="en-US" altLang="zh-CN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en-US" altLang="zh-CN" sz="3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kumimoji="1" lang="en-US" altLang="zh-CN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en-US" altLang="zh-CN" sz="3200" dirty="0" err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kumimoji="1" lang="en-US" altLang="zh-CN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OH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 </a:t>
            </a:r>
          </a:p>
        </p:txBody>
      </p:sp>
      <p:sp>
        <p:nvSpPr>
          <p:cNvPr id="145450" name="Line 42">
            <a:extLst>
              <a:ext uri="{FF2B5EF4-FFF2-40B4-BE49-F238E27FC236}">
                <a16:creationId xmlns:a16="http://schemas.microsoft.com/office/drawing/2014/main" id="{91EFDE7E-70F8-4A39-B26F-0AD60B9B7A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2751" y="4509120"/>
            <a:ext cx="0" cy="485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5451" name="Text Box 43">
            <a:extLst>
              <a:ext uri="{FF2B5EF4-FFF2-40B4-BE49-F238E27FC236}">
                <a16:creationId xmlns:a16="http://schemas.microsoft.com/office/drawing/2014/main" id="{24367F87-5093-4240-A8F7-0FD4B5E9D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335" y="4941168"/>
            <a:ext cx="41878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A C T G C T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CB9FFC-EBDD-4988-958B-16C990BF1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Line 42">
            <a:extLst>
              <a:ext uri="{FF2B5EF4-FFF2-40B4-BE49-F238E27FC236}">
                <a16:creationId xmlns:a16="http://schemas.microsoft.com/office/drawing/2014/main" id="{3749C50B-E682-F983-3DE7-1DC177C90A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3224" y="5517232"/>
            <a:ext cx="0" cy="485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Text Box 43">
            <a:extLst>
              <a:ext uri="{FF2B5EF4-FFF2-40B4-BE49-F238E27FC236}">
                <a16:creationId xmlns:a16="http://schemas.microsoft.com/office/drawing/2014/main" id="{DEB9FB66-BBD3-47FB-5BDF-80060A4C5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5949280"/>
            <a:ext cx="2448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A C T G C T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endParaRPr kumimoji="1" lang="en-US" altLang="zh-CN" sz="2800" dirty="0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5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5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5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5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47" grpId="0"/>
      <p:bldP spid="145449" grpId="0" autoUpdateAnimBg="0"/>
      <p:bldP spid="145451" grpId="0" autoUpdateAnimBg="0"/>
      <p:bldP spid="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D0A3AC5F-A89E-4852-85B7-D5519C068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3" y="764706"/>
            <a:ext cx="7705725" cy="324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7188" indent="-35718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核酸分子的大小常用碱基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(base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kilobase)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数目来表示。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小的核酸片段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(&lt;50bp)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常被称为寡核苷酸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(oligonucleotide)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。自然界中的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的长度可以高达几十万个碱基。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E55FB7-2C18-43E4-90E4-39A04ACBB64F}"/>
              </a:ext>
            </a:extLst>
          </p:cNvPr>
          <p:cNvSpPr txBox="1"/>
          <p:nvPr/>
        </p:nvSpPr>
        <p:spPr>
          <a:xfrm>
            <a:off x="1835696" y="4365105"/>
            <a:ext cx="640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nt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nucleotide 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核苷酸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bp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base pair 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碱基对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kbp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kilo base pairs 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千碱基对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0F3C82-FE0F-4D4A-BCC0-00C8F44BC06F}"/>
              </a:ext>
            </a:extLst>
          </p:cNvPr>
          <p:cNvSpPr/>
          <p:nvPr/>
        </p:nvSpPr>
        <p:spPr bwMode="auto">
          <a:xfrm>
            <a:off x="1763688" y="4365104"/>
            <a:ext cx="5832648" cy="1728192"/>
          </a:xfrm>
          <a:prstGeom prst="roundRect">
            <a:avLst/>
          </a:prstGeom>
          <a:noFill/>
          <a:ln w="12700" cap="flat" cmpd="sng" algn="ctr">
            <a:solidFill>
              <a:srgbClr val="0070C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BBC742-B0E9-4C89-A629-AD45B2DA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D99B2A10-70A4-400B-B937-CB6D45B26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9" y="736028"/>
            <a:ext cx="58330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en-US" altLang="zh-CN" sz="4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kumimoji="1" lang="zh-CN" altLang="en-US" sz="4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4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RNA</a:t>
            </a:r>
            <a:r>
              <a:rPr kumimoji="1" lang="zh-CN" altLang="en-US" sz="4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A062BAB-5DC6-4FE8-8AF5-CF07DEDB7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60893"/>
              </p:ext>
            </p:extLst>
          </p:nvPr>
        </p:nvGraphicFramePr>
        <p:xfrm>
          <a:off x="467546" y="2060849"/>
          <a:ext cx="8377539" cy="295935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92513">
                  <a:extLst>
                    <a:ext uri="{9D8B030D-6E8A-4147-A177-3AD203B41FA5}">
                      <a16:colId xmlns:a16="http://schemas.microsoft.com/office/drawing/2014/main" val="4246571061"/>
                    </a:ext>
                  </a:extLst>
                </a:gridCol>
                <a:gridCol w="2792513">
                  <a:extLst>
                    <a:ext uri="{9D8B030D-6E8A-4147-A177-3AD203B41FA5}">
                      <a16:colId xmlns:a16="http://schemas.microsoft.com/office/drawing/2014/main" val="3512314412"/>
                    </a:ext>
                  </a:extLst>
                </a:gridCol>
                <a:gridCol w="2792513">
                  <a:extLst>
                    <a:ext uri="{9D8B030D-6E8A-4147-A177-3AD203B41FA5}">
                      <a16:colId xmlns:a16="http://schemas.microsoft.com/office/drawing/2014/main" val="3323266734"/>
                    </a:ext>
                  </a:extLst>
                </a:gridCol>
              </a:tblGrid>
              <a:tr h="9864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核酸</a:t>
                      </a:r>
                      <a:endParaRPr lang="zh-CN" altLang="en-US" sz="4000" b="1" dirty="0">
                        <a:solidFill>
                          <a:srgbClr val="000099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碱基</a:t>
                      </a:r>
                      <a:endParaRPr lang="zh-CN" altLang="en-US" sz="4000" b="1" dirty="0">
                        <a:solidFill>
                          <a:srgbClr val="000099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核糖</a:t>
                      </a:r>
                      <a:endParaRPr lang="zh-CN" altLang="en-US" sz="4000" b="1" dirty="0">
                        <a:solidFill>
                          <a:srgbClr val="000099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638723"/>
                  </a:ext>
                </a:extLst>
              </a:tr>
              <a:tr h="9864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DNA</a:t>
                      </a:r>
                      <a:endParaRPr lang="en-US" altLang="zh-CN" sz="3200" b="1" dirty="0">
                        <a:solidFill>
                          <a:srgbClr val="000099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</a:t>
                      </a:r>
                      <a:r>
                        <a:rPr lang="zh-CN" altLang="en-US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3200" b="1" dirty="0">
                          <a:solidFill>
                            <a:srgbClr val="CC0099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</a:t>
                      </a:r>
                      <a:r>
                        <a:rPr lang="zh-CN" altLang="en-US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32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1" dirty="0">
                          <a:solidFill>
                            <a:srgbClr val="CC0099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脱氧核糖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429191"/>
                  </a:ext>
                </a:extLst>
              </a:tr>
              <a:tr h="986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RNA</a:t>
                      </a:r>
                      <a:endParaRPr lang="zh-CN" altLang="en-US" sz="32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</a:t>
                      </a:r>
                      <a:r>
                        <a:rPr lang="zh-CN" altLang="en-US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3200" b="1" dirty="0">
                          <a:solidFill>
                            <a:srgbClr val="CC0099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U</a:t>
                      </a:r>
                      <a:r>
                        <a:rPr lang="zh-CN" altLang="en-US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</a:t>
                      </a:r>
                      <a:r>
                        <a:rPr lang="zh-CN" altLang="en-US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altLang="zh-CN" sz="32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32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1" dirty="0">
                          <a:solidFill>
                            <a:srgbClr val="CC0099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核糖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326326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CD26E9-EE57-4557-BDA0-E32F6615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E4FAB924-4E88-4BC3-A166-3BF80A969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2" y="2690893"/>
            <a:ext cx="6264275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7080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3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分为二级结构和高级结构。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EA6D334D-F805-44BB-A2E0-B5F13E3F6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5" y="56560"/>
            <a:ext cx="64801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82558" eaLnBrk="1" hangingPunct="1">
              <a:buSzPct val="80000"/>
              <a:tabLst>
                <a:tab pos="0" algn="l"/>
              </a:tabLst>
              <a:defRPr/>
            </a:pPr>
            <a:r>
              <a:rPr kumimoji="1"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DNA</a:t>
            </a:r>
            <a:r>
              <a:rPr kumimoji="1"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的空间结构</a:t>
            </a:r>
            <a:endParaRPr kumimoji="1"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0F9A39EA-7B50-43C1-A980-586084AD9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5" y="1362628"/>
            <a:ext cx="7820917" cy="122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3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</a:t>
            </a:r>
            <a:r>
              <a:rPr kumimoji="1" lang="en-US" altLang="zh-CN" sz="3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kumimoji="1" lang="zh-CN" altLang="en-US" sz="3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的所有原子在三维空间具有确定的相对位置关系。</a:t>
            </a:r>
          </a:p>
        </p:txBody>
      </p:sp>
      <p:pic>
        <p:nvPicPr>
          <p:cNvPr id="31749" name="Picture 3" descr="核酸超螺旋">
            <a:extLst>
              <a:ext uri="{FF2B5EF4-FFF2-40B4-BE49-F238E27FC236}">
                <a16:creationId xmlns:a16="http://schemas.microsoft.com/office/drawing/2014/main" id="{15549197-DC48-49F0-A66B-A8DF24917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4"/>
          <a:stretch>
            <a:fillRect/>
          </a:stretch>
        </p:blipFill>
        <p:spPr bwMode="auto">
          <a:xfrm>
            <a:off x="4929191" y="3429002"/>
            <a:ext cx="3246437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2" descr="fi4p11">
            <a:extLst>
              <a:ext uri="{FF2B5EF4-FFF2-40B4-BE49-F238E27FC236}">
                <a16:creationId xmlns:a16="http://schemas.microsoft.com/office/drawing/2014/main" id="{F7228D9E-46BC-49C5-BE2B-9F679EBCD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52"/>
          <a:stretch>
            <a:fillRect/>
          </a:stretch>
        </p:blipFill>
        <p:spPr bwMode="auto">
          <a:xfrm>
            <a:off x="785815" y="3714753"/>
            <a:ext cx="1262063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3">
            <a:extLst>
              <a:ext uri="{FF2B5EF4-FFF2-40B4-BE49-F238E27FC236}">
                <a16:creationId xmlns:a16="http://schemas.microsoft.com/office/drawing/2014/main" id="{4E57F6EF-397D-4F6C-B6A1-2F4BB39FD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" b="45467"/>
          <a:stretch>
            <a:fillRect/>
          </a:stretch>
        </p:blipFill>
        <p:spPr bwMode="auto">
          <a:xfrm flipH="1">
            <a:off x="2786065" y="4000503"/>
            <a:ext cx="117792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2">
            <a:extLst>
              <a:ext uri="{FF2B5EF4-FFF2-40B4-BE49-F238E27FC236}">
                <a16:creationId xmlns:a16="http://schemas.microsoft.com/office/drawing/2014/main" id="{A06E34F2-80D7-4439-B168-1979CF17B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5214941"/>
            <a:ext cx="31765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AEA822-BEB8-4C1B-8134-3AD39CCE19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AD8D74D4-65C1-4C97-9697-623839BCBF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9592" y="278607"/>
            <a:ext cx="8534400" cy="508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</a:rPr>
              <a:t>DNA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</a:rPr>
              <a:t>是生命的“操作说明书”</a:t>
            </a:r>
            <a:endParaRPr lang="en-US" altLang="zh-C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012628AA-2389-4902-993A-D8715481F2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6353" y="1198661"/>
            <a:ext cx="8111294" cy="388461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1953</a:t>
            </a:r>
            <a:r>
              <a:rPr lang="zh-CN" alt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年，</a:t>
            </a:r>
            <a:r>
              <a:rPr lang="en-US" altLang="zh-CN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James Watson </a:t>
            </a:r>
            <a:r>
              <a:rPr lang="zh-CN" alt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Francis Crick </a:t>
            </a:r>
            <a:r>
              <a:rPr lang="zh-CN" alt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的发现震惊世界</a:t>
            </a:r>
            <a:endParaRPr lang="en-US" altLang="zh-CN" sz="2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以精准的双螺旋模型（</a:t>
            </a: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Double helix model</a:t>
            </a:r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）阐述了</a:t>
            </a: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的结构</a:t>
            </a:r>
            <a:endParaRPr lang="en-US" altLang="zh-CN" b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双螺旋是</a:t>
            </a: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的二级结构</a:t>
            </a:r>
            <a:endParaRPr lang="en-US" altLang="zh-CN" b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F6459-6879-4C52-A0D8-07CDFA15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9" y="3717035"/>
            <a:ext cx="3191551" cy="238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9AB8F8-5AA5-4B92-8D72-D0349DF32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663" name="Group 31">
            <a:extLst>
              <a:ext uri="{FF2B5EF4-FFF2-40B4-BE49-F238E27FC236}">
                <a16:creationId xmlns:a16="http://schemas.microsoft.com/office/drawing/2014/main" id="{32EF7E2C-B886-448B-A078-29AD1C767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887671"/>
              </p:ext>
            </p:extLst>
          </p:nvPr>
        </p:nvGraphicFramePr>
        <p:xfrm>
          <a:off x="1906591" y="3886201"/>
          <a:ext cx="5545138" cy="2889172"/>
        </p:xfrm>
        <a:graphic>
          <a:graphicData uri="http://schemas.openxmlformats.org/drawingml/2006/table">
            <a:tbl>
              <a:tblPr/>
              <a:tblGrid>
                <a:gridCol w="1945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49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Francis Harry Compton Crick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James Dewey Watson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Maurice Hugh Frederick Wilkins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9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   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   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   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9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Great Britain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USA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Great Britain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3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Institute of Molecular Biology </a:t>
                      </a:r>
                      <a:b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</a:br>
                      <a: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Cambridge, Great Britain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Harvard University </a:t>
                      </a:r>
                      <a:b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</a:br>
                      <a: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Cambridge, MA, USA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University of London </a:t>
                      </a:r>
                      <a:b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</a:br>
                      <a: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London, Great Britain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9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1916 - 2004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1928 - 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defRPr sz="2000" b="1">
                          <a:solidFill>
                            <a:srgbClr val="852F74"/>
                          </a:solidFill>
                          <a:latin typeface="Constantia" pitchFamily="18" charset="0"/>
                          <a:ea typeface="Gungsuh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1916 - 2004</a:t>
                      </a:r>
                    </a:p>
                  </a:txBody>
                  <a:tcPr marT="45684" marB="456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666" name="Picture 1049" descr="watson">
            <a:extLst>
              <a:ext uri="{FF2B5EF4-FFF2-40B4-BE49-F238E27FC236}">
                <a16:creationId xmlns:a16="http://schemas.microsoft.com/office/drawing/2014/main" id="{F1BB5395-B699-4782-81AE-0EE609A6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230438"/>
            <a:ext cx="115570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7" name="Picture 1050" descr="crick">
            <a:extLst>
              <a:ext uri="{FF2B5EF4-FFF2-40B4-BE49-F238E27FC236}">
                <a16:creationId xmlns:a16="http://schemas.microsoft.com/office/drawing/2014/main" id="{E9F012FD-F58F-4330-8655-88C4ABFE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1" y="2205038"/>
            <a:ext cx="11049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8" name="Picture 1051" descr="wilkins">
            <a:extLst>
              <a:ext uri="{FF2B5EF4-FFF2-40B4-BE49-F238E27FC236}">
                <a16:creationId xmlns:a16="http://schemas.microsoft.com/office/drawing/2014/main" id="{94C78EBC-B558-4DBA-9AA0-ED75536ED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230438"/>
            <a:ext cx="1157288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9" name="Rectangle 1052">
            <a:extLst>
              <a:ext uri="{FF2B5EF4-FFF2-40B4-BE49-F238E27FC236}">
                <a16:creationId xmlns:a16="http://schemas.microsoft.com/office/drawing/2014/main" id="{ED287698-F087-4431-848B-4D5D55574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1047923"/>
            <a:ext cx="59769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"for their discoveries concerning the molecular structure of nucleic acids and its significance for information transfer in living material" </a:t>
            </a:r>
          </a:p>
        </p:txBody>
      </p:sp>
      <p:sp>
        <p:nvSpPr>
          <p:cNvPr id="27670" name="Rectangle 1053">
            <a:extLst>
              <a:ext uri="{FF2B5EF4-FFF2-40B4-BE49-F238E27FC236}">
                <a16:creationId xmlns:a16="http://schemas.microsoft.com/office/drawing/2014/main" id="{61108251-D3AC-40E7-939C-3C155C692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8" y="188548"/>
            <a:ext cx="54006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The Nobel Prize in Physiology or Medicine 1962</a:t>
            </a:r>
          </a:p>
        </p:txBody>
      </p:sp>
      <p:pic>
        <p:nvPicPr>
          <p:cNvPr id="27671" name="Picture 1054" descr="medicine">
            <a:extLst>
              <a:ext uri="{FF2B5EF4-FFF2-40B4-BE49-F238E27FC236}">
                <a16:creationId xmlns:a16="http://schemas.microsoft.com/office/drawing/2014/main" id="{83E6D7AC-83CC-4E57-AC1A-94D11AD0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3" y="476253"/>
            <a:ext cx="1152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C14175-2BBD-4705-8CF9-7D3B3E311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E0DB0FD4-9712-49ED-9D1A-4C8317335D9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404664"/>
            <a:ext cx="3240360" cy="864096"/>
          </a:xfrm>
        </p:spPr>
        <p:txBody>
          <a:bodyPr/>
          <a:lstStyle/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1"/>
                </a:solidFill>
                <a:effectLst/>
              </a:rPr>
              <a:t>基因工程</a:t>
            </a:r>
            <a:endParaRPr lang="en-US" altLang="zh-CN" sz="3600" dirty="0">
              <a:solidFill>
                <a:schemeClr val="tx1"/>
              </a:solidFill>
              <a:effectLst/>
            </a:endParaRP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ClrTx/>
            </a:pPr>
            <a:endParaRPr lang="en-US" altLang="zh-CN" sz="3600" dirty="0">
              <a:solidFill>
                <a:schemeClr val="tx1"/>
              </a:solidFill>
              <a:effectLst/>
            </a:endParaRPr>
          </a:p>
        </p:txBody>
      </p:sp>
      <p:pic>
        <p:nvPicPr>
          <p:cNvPr id="15365" name="图片 2">
            <a:extLst>
              <a:ext uri="{FF2B5EF4-FFF2-40B4-BE49-F238E27FC236}">
                <a16:creationId xmlns:a16="http://schemas.microsoft.com/office/drawing/2014/main" id="{04694477-2820-4A91-883D-597901B58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31" y="1162643"/>
            <a:ext cx="5988149" cy="529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598D18-BA6A-4BF2-A6EB-ECD5E525C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>
            <a:extLst>
              <a:ext uri="{FF2B5EF4-FFF2-40B4-BE49-F238E27FC236}">
                <a16:creationId xmlns:a16="http://schemas.microsoft.com/office/drawing/2014/main" id="{9FE6F490-A2DE-426F-A2BF-578C49727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250"/>
            <a:ext cx="8172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SzPct val="80000"/>
              <a:defRPr/>
            </a:pPr>
            <a:r>
              <a:rPr kumimoji="1" lang="en-US" altLang="zh-CN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kumimoji="1"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DNA</a:t>
            </a:r>
            <a:r>
              <a:rPr kumimoji="1"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的二级结构</a:t>
            </a:r>
            <a:endParaRPr kumimoji="1"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771" name="图片 4" descr="biodiscover1364196891.630708.jpg">
            <a:extLst>
              <a:ext uri="{FF2B5EF4-FFF2-40B4-BE49-F238E27FC236}">
                <a16:creationId xmlns:a16="http://schemas.microsoft.com/office/drawing/2014/main" id="{063B4552-C785-4068-9B89-590AA43F6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071566"/>
            <a:ext cx="8001000" cy="54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C17FDA-D5EC-4EC8-B702-6018AF3521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B7E059C5-BCFA-45E6-A98F-7E3DC6473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9" y="1571628"/>
            <a:ext cx="5072063" cy="103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14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富兰克林拍到了高质量的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分子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射线衍射照片。</a:t>
            </a:r>
          </a:p>
        </p:txBody>
      </p:sp>
      <p:sp>
        <p:nvSpPr>
          <p:cNvPr id="34819" name="Rectangle 39">
            <a:extLst>
              <a:ext uri="{FF2B5EF4-FFF2-40B4-BE49-F238E27FC236}">
                <a16:creationId xmlns:a16="http://schemas.microsoft.com/office/drawing/2014/main" id="{7E536392-BCF7-48E9-8CA3-6867215FF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43" y="701102"/>
            <a:ext cx="72151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1" lang="zh-CN" altLang="en-US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双螺旋结构的研究背景：</a:t>
            </a:r>
          </a:p>
        </p:txBody>
      </p:sp>
      <p:pic>
        <p:nvPicPr>
          <p:cNvPr id="34820" name="Picture 6">
            <a:extLst>
              <a:ext uri="{FF2B5EF4-FFF2-40B4-BE49-F238E27FC236}">
                <a16:creationId xmlns:a16="http://schemas.microsoft.com/office/drawing/2014/main" id="{2BBCA2BD-FD0F-4544-9D1A-6C38CDF7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41" y="1285875"/>
            <a:ext cx="3100387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图片 22" descr="pic_277067.jpg">
            <a:extLst>
              <a:ext uri="{FF2B5EF4-FFF2-40B4-BE49-F238E27FC236}">
                <a16:creationId xmlns:a16="http://schemas.microsoft.com/office/drawing/2014/main" id="{A82CBF69-F8E9-4954-BCE7-347299325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41" y="2857502"/>
            <a:ext cx="1844675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矩形 23">
            <a:extLst>
              <a:ext uri="{FF2B5EF4-FFF2-40B4-BE49-F238E27FC236}">
                <a16:creationId xmlns:a16="http://schemas.microsoft.com/office/drawing/2014/main" id="{216426B4-F993-4379-B3E5-ABAB6DA3C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7" y="5143500"/>
            <a:ext cx="35942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(Rosalind Franklin, 1920-1958)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2FFE52-436D-4229-8C17-D01A09B0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F7A9B62-CAC3-4E7D-93C7-8F7920CDA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7" y="2643189"/>
            <a:ext cx="3813175" cy="276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9875" indent="-26987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不同生物种属的</a:t>
            </a: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的碱基组成不同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同一个体的不同器官或组织的</a:t>
            </a: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碱基组成相同。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[A] = [T]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[G] = [C]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096DD7E-833B-4D66-904E-DE2B2FF40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122" y="1556792"/>
            <a:ext cx="3386139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7188" indent="-35718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en-US" altLang="zh-CN" sz="3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Chargaff </a:t>
            </a:r>
            <a:r>
              <a:rPr kumimoji="1" lang="zh-CN" altLang="en-US" sz="3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法则</a:t>
            </a:r>
          </a:p>
        </p:txBody>
      </p:sp>
      <p:sp>
        <p:nvSpPr>
          <p:cNvPr id="35844" name="Rectangle 39">
            <a:extLst>
              <a:ext uri="{FF2B5EF4-FFF2-40B4-BE49-F238E27FC236}">
                <a16:creationId xmlns:a16="http://schemas.microsoft.com/office/drawing/2014/main" id="{BC722B59-9BCA-43BE-8893-4A956F873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9" y="595456"/>
            <a:ext cx="72151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l"/>
            </a:pPr>
            <a:r>
              <a:rPr kumimoji="1" lang="en-US" altLang="zh-CN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kumimoji="1"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双螺旋结构的研究背景：</a:t>
            </a: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l"/>
            </a:pPr>
            <a:endParaRPr kumimoji="1" lang="zh-CN" altLang="en-US" sz="3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845" name="图片 7" descr="imagem2473.png">
            <a:extLst>
              <a:ext uri="{FF2B5EF4-FFF2-40B4-BE49-F238E27FC236}">
                <a16:creationId xmlns:a16="http://schemas.microsoft.com/office/drawing/2014/main" id="{F243B200-22BD-4551-A943-12DAC79B5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3" b="53120"/>
          <a:stretch>
            <a:fillRect/>
          </a:stretch>
        </p:blipFill>
        <p:spPr bwMode="auto">
          <a:xfrm>
            <a:off x="500063" y="2643191"/>
            <a:ext cx="4214812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矩形 8">
            <a:extLst>
              <a:ext uri="{FF2B5EF4-FFF2-40B4-BE49-F238E27FC236}">
                <a16:creationId xmlns:a16="http://schemas.microsoft.com/office/drawing/2014/main" id="{3288FAA7-DB1D-49B1-8107-15DBCB56C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7" y="4714876"/>
            <a:ext cx="23156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(Erwin Chargaff)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7261BB-0CAC-46AD-B828-0836EF0D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7842" y="6381328"/>
            <a:ext cx="2057400" cy="365125"/>
          </a:xfrm>
        </p:spPr>
        <p:txBody>
          <a:bodyPr/>
          <a:lstStyle/>
          <a:p>
            <a:fld id="{947783DC-65AC-49EB-A525-8DAEABA950D0}" type="slidenum">
              <a:rPr lang="zh-CN" altLang="en-US" smtClean="0"/>
              <a:t>42</a:t>
            </a:fld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sepairing">
            <a:hlinkClick r:id="" action="ppaction://media"/>
            <a:extLst>
              <a:ext uri="{FF2B5EF4-FFF2-40B4-BE49-F238E27FC236}">
                <a16:creationId xmlns:a16="http://schemas.microsoft.com/office/drawing/2014/main" id="{3E13B68F-570E-4CA6-9311-5AB6B76455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62" y="620688"/>
            <a:ext cx="8833876" cy="496855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8B636D-3A75-4FEB-B65E-B7AF5125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4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氢键">
            <a:extLst>
              <a:ext uri="{FF2B5EF4-FFF2-40B4-BE49-F238E27FC236}">
                <a16:creationId xmlns:a16="http://schemas.microsoft.com/office/drawing/2014/main" id="{15B49616-9E26-4A30-B853-1E8FC5168DCA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lum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2" r="7196" b="1485"/>
          <a:stretch>
            <a:fillRect/>
          </a:stretch>
        </p:blipFill>
        <p:spPr>
          <a:xfrm>
            <a:off x="827584" y="1196975"/>
            <a:ext cx="6983413" cy="4733925"/>
          </a:xfrm>
        </p:spPr>
      </p:pic>
      <p:sp>
        <p:nvSpPr>
          <p:cNvPr id="157699" name="Rectangle 3">
            <a:extLst>
              <a:ext uri="{FF2B5EF4-FFF2-40B4-BE49-F238E27FC236}">
                <a16:creationId xmlns:a16="http://schemas.microsoft.com/office/drawing/2014/main" id="{B6C9292C-4C13-4139-98A4-8FDD1230F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117475"/>
            <a:ext cx="5364163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zh-CN" altLang="zh-CN" sz="2800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9EB031E1-A356-465A-AD54-E6FF9278E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7" y="455757"/>
            <a:ext cx="590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碱基互补配对</a:t>
            </a:r>
            <a:r>
              <a:rPr lang="en-US" altLang="zh-CN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鸟嘌呤</a:t>
            </a:r>
            <a:r>
              <a:rPr lang="en-US" altLang="zh-CN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胞嘧啶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894D61-D202-4881-9B7D-31E5E0435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氢键">
            <a:extLst>
              <a:ext uri="{FF2B5EF4-FFF2-40B4-BE49-F238E27FC236}">
                <a16:creationId xmlns:a16="http://schemas.microsoft.com/office/drawing/2014/main" id="{323D9A98-965F-4B01-894B-24C22A0F814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lum bright="1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" r="4578" b="55551"/>
          <a:stretch>
            <a:fillRect/>
          </a:stretch>
        </p:blipFill>
        <p:spPr>
          <a:xfrm>
            <a:off x="827881" y="1124744"/>
            <a:ext cx="7488238" cy="5060950"/>
          </a:xfrm>
        </p:spPr>
      </p:pic>
      <p:sp>
        <p:nvSpPr>
          <p:cNvPr id="37891" name="Rectangle 3">
            <a:extLst>
              <a:ext uri="{FF2B5EF4-FFF2-40B4-BE49-F238E27FC236}">
                <a16:creationId xmlns:a16="http://schemas.microsoft.com/office/drawing/2014/main" id="{FEC938F9-DBAA-423C-B194-AC059278C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476674"/>
            <a:ext cx="6985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碱基互补配对</a:t>
            </a:r>
            <a:r>
              <a:rPr lang="en-US" altLang="zh-CN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腺嘌呤</a:t>
            </a:r>
            <a:r>
              <a:rPr lang="en-US" altLang="zh-CN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胸腺嘧啶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AD8F11-B291-456F-A158-82CE4660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>
            <a:extLst>
              <a:ext uri="{FF2B5EF4-FFF2-40B4-BE49-F238E27FC236}">
                <a16:creationId xmlns:a16="http://schemas.microsoft.com/office/drawing/2014/main" id="{D1C11C06-CD82-4CA0-BCCB-EC13C3260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3" y="669175"/>
            <a:ext cx="5258717" cy="567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TextBox 5">
            <a:extLst>
              <a:ext uri="{FF2B5EF4-FFF2-40B4-BE49-F238E27FC236}">
                <a16:creationId xmlns:a16="http://schemas.microsoft.com/office/drawing/2014/main" id="{A7FCDB9C-D30A-46B7-9A2E-EF6FD4F57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75" y="6010278"/>
            <a:ext cx="152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氢键</a:t>
            </a:r>
          </a:p>
        </p:txBody>
      </p:sp>
      <p:sp>
        <p:nvSpPr>
          <p:cNvPr id="81924" name="TextBox 6">
            <a:extLst>
              <a:ext uri="{FF2B5EF4-FFF2-40B4-BE49-F238E27FC236}">
                <a16:creationId xmlns:a16="http://schemas.microsoft.com/office/drawing/2014/main" id="{05762821-8918-4811-BAFD-BC7D299C6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79" y="3314930"/>
            <a:ext cx="11239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糖磷酸骨架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A9F1E-F901-46E3-A94A-64C00A9F5FD5}"/>
              </a:ext>
            </a:extLst>
          </p:cNvPr>
          <p:cNvSpPr txBox="1"/>
          <p:nvPr/>
        </p:nvSpPr>
        <p:spPr>
          <a:xfrm>
            <a:off x="2590800" y="3094039"/>
            <a:ext cx="13716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腺嘌呤</a:t>
            </a:r>
          </a:p>
        </p:txBody>
      </p:sp>
      <p:cxnSp>
        <p:nvCxnSpPr>
          <p:cNvPr id="81926" name="直接连接符 8">
            <a:extLst>
              <a:ext uri="{FF2B5EF4-FFF2-40B4-BE49-F238E27FC236}">
                <a16:creationId xmlns:a16="http://schemas.microsoft.com/office/drawing/2014/main" id="{26935455-003C-4F87-AC94-BEA47C0556D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56433" y="3582764"/>
            <a:ext cx="457200" cy="60325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883486-030A-41BF-8F3D-744BD19668CC}"/>
              </a:ext>
            </a:extLst>
          </p:cNvPr>
          <p:cNvSpPr txBox="1"/>
          <p:nvPr/>
        </p:nvSpPr>
        <p:spPr>
          <a:xfrm>
            <a:off x="5210178" y="3089277"/>
            <a:ext cx="1419225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胸腺嘧啶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3C58B-1DDE-42F6-A181-EB113C996611}"/>
              </a:ext>
            </a:extLst>
          </p:cNvPr>
          <p:cNvSpPr txBox="1"/>
          <p:nvPr/>
        </p:nvSpPr>
        <p:spPr>
          <a:xfrm>
            <a:off x="2590800" y="6091239"/>
            <a:ext cx="13716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鸟嘌呤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F2AAE-5936-46FE-939A-EC76C43D663A}"/>
              </a:ext>
            </a:extLst>
          </p:cNvPr>
          <p:cNvSpPr txBox="1"/>
          <p:nvPr/>
        </p:nvSpPr>
        <p:spPr>
          <a:xfrm>
            <a:off x="5210178" y="6088064"/>
            <a:ext cx="1419225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胞嘧啶</a:t>
            </a:r>
          </a:p>
        </p:txBody>
      </p:sp>
      <p:sp>
        <p:nvSpPr>
          <p:cNvPr id="81930" name="Rectangle 2">
            <a:extLst>
              <a:ext uri="{FF2B5EF4-FFF2-40B4-BE49-F238E27FC236}">
                <a16:creationId xmlns:a16="http://schemas.microsoft.com/office/drawing/2014/main" id="{7BC55D39-9435-4843-A4D2-17A54D5D0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82563"/>
            <a:ext cx="8534400" cy="508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zh-CN" sz="3600" dirty="0"/>
              <a:t>DNA</a:t>
            </a:r>
            <a:r>
              <a:rPr lang="zh-CN" altLang="en-US" sz="3600" dirty="0"/>
              <a:t>双链通过碱基间氢键配对连接</a:t>
            </a:r>
            <a:endParaRPr lang="en-US" altLang="zh-CN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834A-0A3A-4B6A-BC8F-4D196A1A5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F1B245-468E-4985-81FE-DECE90F4EE63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E4D0A12-6EAD-464A-8591-1EDC02DA79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27584" y="292669"/>
            <a:ext cx="8534400" cy="50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>
                <a:solidFill>
                  <a:srgbClr val="CC0099"/>
                </a:solidFill>
              </a:rPr>
              <a:t>维持</a:t>
            </a:r>
            <a:r>
              <a:rPr lang="en-US" altLang="zh-CN" dirty="0">
                <a:solidFill>
                  <a:srgbClr val="CC0099"/>
                </a:solidFill>
              </a:rPr>
              <a:t>DNA</a:t>
            </a:r>
            <a:r>
              <a:rPr lang="zh-CN" altLang="en-US" dirty="0">
                <a:solidFill>
                  <a:srgbClr val="CC0099"/>
                </a:solidFill>
              </a:rPr>
              <a:t>二级结构的作用力</a:t>
            </a:r>
            <a:endParaRPr lang="en-US" altLang="zh-CN" dirty="0">
              <a:solidFill>
                <a:srgbClr val="CC0099"/>
              </a:solidFill>
            </a:endParaRPr>
          </a:p>
        </p:txBody>
      </p:sp>
      <p:sp>
        <p:nvSpPr>
          <p:cNvPr id="82950" name="Rectangle 3">
            <a:extLst>
              <a:ext uri="{FF2B5EF4-FFF2-40B4-BE49-F238E27FC236}">
                <a16:creationId xmlns:a16="http://schemas.microsoft.com/office/drawing/2014/main" id="{E53C3D05-4964-45E1-ACB4-FB20934D99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052736"/>
            <a:ext cx="8352928" cy="45481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effectLst/>
              </a:rPr>
              <a:t>氢键：</a:t>
            </a:r>
            <a:r>
              <a:rPr lang="zh-CN" altLang="en-US" sz="2800" dirty="0">
                <a:solidFill>
                  <a:schemeClr val="tx1"/>
                </a:solidFill>
                <a:effectLst/>
              </a:rPr>
              <a:t>维持双链横向稳定性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effectLst/>
              </a:rPr>
              <a:t>碱基堆积力：</a:t>
            </a:r>
            <a:r>
              <a:rPr lang="zh-CN" altLang="en-US" b="1" dirty="0">
                <a:solidFill>
                  <a:schemeClr val="tx1"/>
                </a:solidFill>
                <a:effectLst/>
              </a:rPr>
              <a:t>相对的</a:t>
            </a:r>
            <a:r>
              <a:rPr lang="en-US" altLang="zh-CN" b="1" dirty="0">
                <a:solidFill>
                  <a:schemeClr val="tx1"/>
                </a:solidFill>
                <a:effectLst/>
              </a:rPr>
              <a:t>DNA</a:t>
            </a:r>
            <a:r>
              <a:rPr lang="zh-CN" altLang="en-US" b="1" dirty="0">
                <a:solidFill>
                  <a:schemeClr val="tx1"/>
                </a:solidFill>
                <a:effectLst/>
              </a:rPr>
              <a:t>两条链之间通过碱基配对互补后，相邻的两个碱基平面间会通过疏水作用将水分子排挤出去，从而使碱基平面层次叠加在一起，这种特殊的疏水作用又称作碱基堆积力（</a:t>
            </a: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 stacking interaction</a:t>
            </a:r>
            <a:r>
              <a:rPr lang="zh-CN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8807400-52E7-4FF8-9970-6469BCFCD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6" y="4797426"/>
            <a:ext cx="2305051" cy="107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10">
            <a:extLst>
              <a:ext uri="{FF2B5EF4-FFF2-40B4-BE49-F238E27FC236}">
                <a16:creationId xmlns:a16="http://schemas.microsoft.com/office/drawing/2014/main" id="{3008BC6D-67BD-4555-8871-2B89B99B083C}"/>
              </a:ext>
            </a:extLst>
          </p:cNvPr>
          <p:cNvGrpSpPr>
            <a:grpSpLocks/>
          </p:cNvGrpSpPr>
          <p:nvPr/>
        </p:nvGrpSpPr>
        <p:grpSpPr bwMode="auto">
          <a:xfrm>
            <a:off x="4356101" y="4221166"/>
            <a:ext cx="2031792" cy="2403475"/>
            <a:chOff x="4716463" y="-274270"/>
            <a:chExt cx="3737219" cy="4520833"/>
          </a:xfrm>
        </p:grpSpPr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A6982968-1FFF-4B90-A2C8-39EAED149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463" y="466725"/>
              <a:ext cx="3708400" cy="3754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Line 33">
              <a:extLst>
                <a:ext uri="{FF2B5EF4-FFF2-40B4-BE49-F238E27FC236}">
                  <a16:creationId xmlns:a16="http://schemas.microsoft.com/office/drawing/2014/main" id="{807E391D-9D46-4932-91FF-FAE99A9173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3938" y="336550"/>
              <a:ext cx="1165225" cy="39100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34">
              <a:extLst>
                <a:ext uri="{FF2B5EF4-FFF2-40B4-BE49-F238E27FC236}">
                  <a16:creationId xmlns:a16="http://schemas.microsoft.com/office/drawing/2014/main" id="{2ED8C2D0-505D-4A4A-A2C5-1663332D5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19888" y="336550"/>
              <a:ext cx="665162" cy="1955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Text Box 35">
              <a:extLst>
                <a:ext uri="{FF2B5EF4-FFF2-40B4-BE49-F238E27FC236}">
                  <a16:creationId xmlns:a16="http://schemas.microsoft.com/office/drawing/2014/main" id="{64455651-FF0C-4DD1-B94D-C93632A47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8294" y="-274270"/>
              <a:ext cx="2495388" cy="752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Twist 36°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286531-026D-47BE-9BA3-C65D49F67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4">
            <a:extLst>
              <a:ext uri="{FF2B5EF4-FFF2-40B4-BE49-F238E27FC236}">
                <a16:creationId xmlns:a16="http://schemas.microsoft.com/office/drawing/2014/main" id="{898C72A8-4180-45E0-826B-D6D970B0C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09627"/>
            <a:ext cx="5638800" cy="523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extBox 5">
            <a:extLst>
              <a:ext uri="{FF2B5EF4-FFF2-40B4-BE49-F238E27FC236}">
                <a16:creationId xmlns:a16="http://schemas.microsoft.com/office/drawing/2014/main" id="{5D22C1BE-8C27-4F3F-927E-B7306B9F2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903540"/>
            <a:ext cx="1143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糖磷酸骨架</a:t>
            </a:r>
          </a:p>
        </p:txBody>
      </p:sp>
      <p:sp>
        <p:nvSpPr>
          <p:cNvPr id="76804" name="TextBox 7">
            <a:extLst>
              <a:ext uri="{FF2B5EF4-FFF2-40B4-BE49-F238E27FC236}">
                <a16:creationId xmlns:a16="http://schemas.microsoft.com/office/drawing/2014/main" id="{D1BBA655-B22E-465C-88A5-CC8D6C67A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1" y="6027740"/>
            <a:ext cx="152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配对碱基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922EE-784A-455D-B34E-2A5079F128F6}"/>
              </a:ext>
            </a:extLst>
          </p:cNvPr>
          <p:cNvSpPr txBox="1"/>
          <p:nvPr/>
        </p:nvSpPr>
        <p:spPr>
          <a:xfrm>
            <a:off x="1752600" y="304801"/>
            <a:ext cx="1524000" cy="36933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双链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FEA408-A100-46DD-9663-83939B0E1324}"/>
              </a:ext>
            </a:extLst>
          </p:cNvPr>
          <p:cNvSpPr txBox="1"/>
          <p:nvPr/>
        </p:nvSpPr>
        <p:spPr>
          <a:xfrm>
            <a:off x="5486400" y="304801"/>
            <a:ext cx="1676400" cy="36933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双螺旋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AF32A9-4FB2-4578-B048-289F3EC5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3">
            <a:extLst>
              <a:ext uri="{FF2B5EF4-FFF2-40B4-BE49-F238E27FC236}">
                <a16:creationId xmlns:a16="http://schemas.microsoft.com/office/drawing/2014/main" id="{549A9FDC-6BF5-41FD-8C8A-939F8BE9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" b="45467"/>
          <a:stretch>
            <a:fillRect/>
          </a:stretch>
        </p:blipFill>
        <p:spPr bwMode="auto">
          <a:xfrm>
            <a:off x="5750588" y="293689"/>
            <a:ext cx="3005139" cy="577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2">
            <a:extLst>
              <a:ext uri="{FF2B5EF4-FFF2-40B4-BE49-F238E27FC236}">
                <a16:creationId xmlns:a16="http://schemas.microsoft.com/office/drawing/2014/main" id="{F688F834-FA5C-4696-8445-4EA54618594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9592" y="281286"/>
            <a:ext cx="8534400" cy="50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solidFill>
                  <a:srgbClr val="CC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  <a:r>
              <a:rPr lang="zh-CN" altLang="en-US" dirty="0">
                <a:solidFill>
                  <a:srgbClr val="CC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双螺旋结构特点</a:t>
            </a:r>
            <a:endParaRPr lang="en-US" altLang="zh-CN" dirty="0">
              <a:solidFill>
                <a:srgbClr val="CC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8A563E5-7AA4-41F7-90E1-E8F7F89CC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93802"/>
            <a:ext cx="5486400" cy="389395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两条呈</a:t>
            </a: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反向平行</a:t>
            </a: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的多聚核苷酸链通过链间的</a:t>
            </a: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碱基配对（</a:t>
            </a:r>
            <a:r>
              <a:rPr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 pairing</a:t>
            </a: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在空间围绕着同一个轴形成</a:t>
            </a: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右手螺旋</a:t>
            </a: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的结构，双螺旋直径为</a:t>
            </a:r>
            <a:r>
              <a:rPr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2nm</a:t>
            </a: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，螺距为</a:t>
            </a:r>
            <a:r>
              <a:rPr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3.4nm</a:t>
            </a: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，一个螺距为</a:t>
            </a:r>
            <a:r>
              <a:rPr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10.5</a:t>
            </a: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碱基对</a:t>
            </a:r>
            <a:endParaRPr lang="en-US" altLang="zh-CN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1DA778-0039-4946-B9E6-B3E1D730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46052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图片 3">
            <a:extLst>
              <a:ext uri="{FF2B5EF4-FFF2-40B4-BE49-F238E27FC236}">
                <a16:creationId xmlns:a16="http://schemas.microsoft.com/office/drawing/2014/main" id="{70A12128-2D50-4E0F-A0BC-432B50C9B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1" y="1412777"/>
            <a:ext cx="5623148" cy="521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3168B13-ADE2-44E0-A5AE-8E0ED82A72A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3528" y="332656"/>
            <a:ext cx="324036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en-US" altLang="ko-KR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chemeClr val="tx1"/>
                </a:solidFill>
                <a:effectLst/>
              </a:rPr>
              <a:t>细胞工程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ClrTx/>
            </a:pPr>
            <a:endParaRPr lang="zh-CN" altLang="en-US" sz="3600" kern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44D48C-DBF9-4FDB-A2A6-5A314BB28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F9BC9B8-3E3C-47EB-996E-14F9A7CB4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93802"/>
            <a:ext cx="5639544" cy="50993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350838" indent="-350838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14400" indent="-4492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716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-342900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286000" indent="-334963" algn="l" rtl="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脱氧核糖和磷酸基团组成亲水性骨架，</a:t>
            </a: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位于双螺旋结构的外侧，疏水性碱基位于双螺旋内侧</a:t>
            </a:r>
            <a:endParaRPr lang="en-US" altLang="zh-CN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双螺旋结构的表面形成了一个大沟</a:t>
            </a:r>
            <a:r>
              <a:rPr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(major groove)</a:t>
            </a:r>
            <a:r>
              <a:rPr lang="zh-CN" altLang="en-US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和一个小沟</a:t>
            </a:r>
            <a:r>
              <a:rPr lang="en-US" altLang="zh-CN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(minor groove)</a:t>
            </a:r>
          </a:p>
          <a:p>
            <a:pPr eaLnBrk="1" hangingPunct="1">
              <a:lnSpc>
                <a:spcPct val="150000"/>
              </a:lnSpc>
              <a:defRPr/>
            </a:pPr>
            <a:endParaRPr lang="en-US" altLang="zh-CN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805D8724-FB73-42F6-910A-60AF08487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" b="45467"/>
          <a:stretch>
            <a:fillRect/>
          </a:stretch>
        </p:blipFill>
        <p:spPr bwMode="auto">
          <a:xfrm>
            <a:off x="5750588" y="293689"/>
            <a:ext cx="3005139" cy="577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996338F-7C6B-4927-86DA-ECB79D2982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27584" y="297091"/>
            <a:ext cx="8534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nstantia" pitchFamily="18" charset="0"/>
                <a:ea typeface="HY견고딕" pitchFamily="18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nstantia" pitchFamily="18" charset="0"/>
                <a:ea typeface="HY견고딕" pitchFamily="18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nstantia" pitchFamily="18" charset="0"/>
                <a:ea typeface="HY견고딕" pitchFamily="18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nstantia" pitchFamily="18" charset="0"/>
                <a:ea typeface="HY견고딕" pitchFamily="18" charset="-127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zh-CN" sz="3600" kern="0" dirty="0">
                <a:solidFill>
                  <a:srgbClr val="CC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  <a:r>
              <a:rPr lang="zh-CN" altLang="en-US" sz="3600" kern="0" dirty="0">
                <a:solidFill>
                  <a:srgbClr val="CC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双螺旋结构特点</a:t>
            </a:r>
            <a:endParaRPr lang="en-US" altLang="zh-CN" sz="3600" kern="0" dirty="0">
              <a:solidFill>
                <a:srgbClr val="CC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70FAA9-4AA7-48AE-AD78-2DAC56C04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64646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332335B-88C7-4C2F-9ECB-FD416B13D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3" y="1008958"/>
            <a:ext cx="5000625" cy="545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两条链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反向平行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右手螺旋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直径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2nm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，螺距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3.4nm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外侧是脱氧核糖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磷酸骨架（亲水性），内侧是疏水的碱基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碱基互补配对</a:t>
            </a:r>
          </a:p>
          <a:p>
            <a:pPr algn="just" eaLnBrk="1" hangingPunct="1">
              <a:lnSpc>
                <a:spcPct val="12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表面有大沟和小沟</a:t>
            </a:r>
          </a:p>
        </p:txBody>
      </p:sp>
      <p:pic>
        <p:nvPicPr>
          <p:cNvPr id="39940" name="Picture 3">
            <a:extLst>
              <a:ext uri="{FF2B5EF4-FFF2-40B4-BE49-F238E27FC236}">
                <a16:creationId xmlns:a16="http://schemas.microsoft.com/office/drawing/2014/main" id="{21A1910A-81A0-47CB-800C-3CEC3558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" b="45467"/>
          <a:stretch>
            <a:fillRect/>
          </a:stretch>
        </p:blipFill>
        <p:spPr bwMode="auto">
          <a:xfrm>
            <a:off x="5572128" y="357189"/>
            <a:ext cx="3230563" cy="61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8571D1-3DB9-429C-9CD7-03E619F719BF}"/>
              </a:ext>
            </a:extLst>
          </p:cNvPr>
          <p:cNvSpPr txBox="1"/>
          <p:nvPr/>
        </p:nvSpPr>
        <p:spPr>
          <a:xfrm>
            <a:off x="251520" y="188643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 </a:t>
            </a:r>
            <a:r>
              <a:rPr lang="zh-CN" altLang="en-US" sz="3600" b="1" dirty="0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双螺旋结构模型要点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F33257-54E4-48FE-9B1D-2BEAC2BC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>
            <a:extLst>
              <a:ext uri="{FF2B5EF4-FFF2-40B4-BE49-F238E27FC236}">
                <a16:creationId xmlns:a16="http://schemas.microsoft.com/office/drawing/2014/main" id="{F4F6BE6F-2384-4BFC-B76F-B8DEFB54E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60651"/>
            <a:ext cx="40324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大沟与小沟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D41A6-F567-45E0-9D74-ACAC7A79FA16}"/>
              </a:ext>
            </a:extLst>
          </p:cNvPr>
          <p:cNvSpPr/>
          <p:nvPr/>
        </p:nvSpPr>
        <p:spPr>
          <a:xfrm>
            <a:off x="808887" y="5661251"/>
            <a:ext cx="7848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作用：大沟中的分子表面提供了特异性信息，为和蛋白质等大分子的互作提供了结构基础。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DE619CF-93D8-4241-AB4A-4A510DE1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08" y="1052737"/>
            <a:ext cx="3690912" cy="437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A44079A0-B61B-49E3-A537-461D65E52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81" y="951519"/>
            <a:ext cx="3563020" cy="427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907D4A-10F2-40DC-AD6F-80C9E47C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59053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矩形 1">
            <a:extLst>
              <a:ext uri="{FF2B5EF4-FFF2-40B4-BE49-F238E27FC236}">
                <a16:creationId xmlns:a16="http://schemas.microsoft.com/office/drawing/2014/main" id="{AE61555A-C724-4520-8DB8-E3067285A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340771"/>
            <a:ext cx="8064896" cy="449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  <a:buClrTx/>
              <a:buFontTx/>
              <a:buAutoNum type="ea1JpnChsDbPeriod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它能够说明遗传物质的自我复制。这个“半保留复制”的设想后来被马修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麦赛尔逊（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Matthew Meselson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）和富兰克林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斯塔勒（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Franklin 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W.Stahl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）用同位素追踪实验证实。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buClrTx/>
              <a:buFontTx/>
              <a:buAutoNum type="ea1JpnChsDbPeriod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它能够说明遗传物质是如何携带遗传信息的。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buClrTx/>
              <a:buFontTx/>
              <a:buAutoNum type="ea1JpnChsDbPeriod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它能够说明基因是如何突变的。基因突变是由于碱基序列发生了变化，这样的变化可以通过复制而得到保留。 </a:t>
            </a:r>
          </a:p>
        </p:txBody>
      </p:sp>
      <p:sp>
        <p:nvSpPr>
          <p:cNvPr id="41987" name="矩形 2">
            <a:extLst>
              <a:ext uri="{FF2B5EF4-FFF2-40B4-BE49-F238E27FC236}">
                <a16:creationId xmlns:a16="http://schemas.microsoft.com/office/drawing/2014/main" id="{AE316A51-084D-4333-8BE5-3F915A5E0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260651"/>
            <a:ext cx="49824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CN" sz="3200" dirty="0">
                <a:solidFill>
                  <a:srgbClr val="A200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DNA</a:t>
            </a:r>
            <a:r>
              <a:rPr lang="zh-CN" altLang="en-US" sz="3200" dirty="0">
                <a:solidFill>
                  <a:srgbClr val="A200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双螺旋模型的意义：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CC31DD-B1E3-42A3-9460-67CA3A001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图片 16">
            <a:extLst>
              <a:ext uri="{FF2B5EF4-FFF2-40B4-BE49-F238E27FC236}">
                <a16:creationId xmlns:a16="http://schemas.microsoft.com/office/drawing/2014/main" id="{37E3D889-5B3E-4F04-9798-36C8A025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3" y="685800"/>
            <a:ext cx="6911975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5" name="Picture 13" descr="20140912_170340">
            <a:extLst>
              <a:ext uri="{FF2B5EF4-FFF2-40B4-BE49-F238E27FC236}">
                <a16:creationId xmlns:a16="http://schemas.microsoft.com/office/drawing/2014/main" id="{49056338-E57C-4E86-A47C-7EDA3F996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79109" r="56657" b="10913"/>
          <a:stretch>
            <a:fillRect/>
          </a:stretch>
        </p:blipFill>
        <p:spPr bwMode="auto">
          <a:xfrm>
            <a:off x="1905000" y="4995866"/>
            <a:ext cx="51054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标题 1">
            <a:extLst>
              <a:ext uri="{FF2B5EF4-FFF2-40B4-BE49-F238E27FC236}">
                <a16:creationId xmlns:a16="http://schemas.microsoft.com/office/drawing/2014/main" id="{F16F037C-8C4C-41BC-80E3-8F7C01FF49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9592" y="119062"/>
            <a:ext cx="7772400" cy="457200"/>
          </a:xfrm>
        </p:spPr>
        <p:txBody>
          <a:bodyPr/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The double helix may assume alternative forms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31A7BA-A560-4DB9-B7C8-DBBE41DCF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0" t="21228" r="15350" b="28738"/>
          <a:stretch/>
        </p:blipFill>
        <p:spPr>
          <a:xfrm>
            <a:off x="1219201" y="1052739"/>
            <a:ext cx="7025208" cy="354256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0B3AA3-FA04-411A-AE06-624718ED8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ED6979A3-1B51-4B68-87FF-86F74E5AF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80" y="1268760"/>
            <a:ext cx="7358640" cy="502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6169F29-9A34-4DB1-8B06-9C4DC9716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9" y="476675"/>
            <a:ext cx="40687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CN" sz="3200" dirty="0">
                <a:solidFill>
                  <a:srgbClr val="A200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B-Z</a:t>
            </a:r>
            <a:r>
              <a:rPr lang="zh-CN" altLang="en-US" sz="3200" dirty="0">
                <a:solidFill>
                  <a:srgbClr val="A200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连接处</a:t>
            </a:r>
            <a:r>
              <a:rPr lang="en-US" altLang="zh-CN" sz="3200" dirty="0">
                <a:solidFill>
                  <a:srgbClr val="A200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3200" dirty="0">
                <a:solidFill>
                  <a:srgbClr val="A200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A168ED-BCE3-4160-A719-03544EBF6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393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图片 11">
            <a:extLst>
              <a:ext uri="{FF2B5EF4-FFF2-40B4-BE49-F238E27FC236}">
                <a16:creationId xmlns:a16="http://schemas.microsoft.com/office/drawing/2014/main" id="{B2C55449-91A8-4537-9AD3-5B14600A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09613"/>
            <a:ext cx="715168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0788B7-B508-4B76-BFA3-D47AFBD7A161}"/>
              </a:ext>
            </a:extLst>
          </p:cNvPr>
          <p:cNvSpPr/>
          <p:nvPr/>
        </p:nvSpPr>
        <p:spPr>
          <a:xfrm>
            <a:off x="1475658" y="84138"/>
            <a:ext cx="67373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Unusual DNA secondary structure</a:t>
            </a:r>
          </a:p>
        </p:txBody>
      </p:sp>
      <p:sp>
        <p:nvSpPr>
          <p:cNvPr id="91140" name="矩形 4">
            <a:extLst>
              <a:ext uri="{FF2B5EF4-FFF2-40B4-BE49-F238E27FC236}">
                <a16:creationId xmlns:a16="http://schemas.microsoft.com/office/drawing/2014/main" id="{2DEF6F13-EBDC-4E89-BDFD-18DAA223A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943603"/>
            <a:ext cx="8610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ea typeface="宋体" panose="02010600030101010101" pitchFamily="2" charset="-122"/>
              </a:rPr>
              <a:t>反向重复序列：</a:t>
            </a:r>
            <a:r>
              <a:rPr lang="zh-CN" altLang="en-US" sz="2400" b="1" dirty="0">
                <a:ea typeface="宋体" panose="02010600030101010101" pitchFamily="2" charset="-122"/>
              </a:rPr>
              <a:t>即一条链碱基序列的正读与另一条链碱基序列的反读是相同的。又称</a:t>
            </a:r>
            <a:r>
              <a:rPr lang="zh-CN" altLang="en-US" sz="2400" b="1" dirty="0">
                <a:solidFill>
                  <a:srgbClr val="C00000"/>
                </a:solidFill>
                <a:ea typeface="宋体" panose="02010600030101010101" pitchFamily="2" charset="-122"/>
              </a:rPr>
              <a:t>反向重复序列</a:t>
            </a:r>
            <a:r>
              <a:rPr lang="zh-CN" altLang="en-US" sz="2400" b="1" dirty="0">
                <a:ea typeface="宋体" panose="02010600030101010101" pitchFamily="2" charset="-122"/>
              </a:rPr>
              <a:t>或</a:t>
            </a:r>
            <a:r>
              <a:rPr lang="zh-CN" altLang="en-US" sz="2400" b="1" dirty="0">
                <a:solidFill>
                  <a:srgbClr val="C00000"/>
                </a:solidFill>
                <a:ea typeface="宋体" panose="02010600030101010101" pitchFamily="2" charset="-122"/>
              </a:rPr>
              <a:t>回文序列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A77A15-56BE-45AC-97CD-FFCBFAFCF0C0}"/>
              </a:ext>
            </a:extLst>
          </p:cNvPr>
          <p:cNvSpPr/>
          <p:nvPr/>
        </p:nvSpPr>
        <p:spPr bwMode="auto">
          <a:xfrm>
            <a:off x="827584" y="5733259"/>
            <a:ext cx="1584176" cy="3103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HY견고딕" pitchFamily="18" charset="-127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33F314-EC84-47F9-9B93-9D1B2D5FD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图片 3">
            <a:extLst>
              <a:ext uri="{FF2B5EF4-FFF2-40B4-BE49-F238E27FC236}">
                <a16:creationId xmlns:a16="http://schemas.microsoft.com/office/drawing/2014/main" id="{0DA302EE-DC5E-472D-A417-025290D6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54" y="3346923"/>
            <a:ext cx="4162425" cy="318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Rectangle 2">
            <a:extLst>
              <a:ext uri="{FF2B5EF4-FFF2-40B4-BE49-F238E27FC236}">
                <a16:creationId xmlns:a16="http://schemas.microsoft.com/office/drawing/2014/main" id="{202F81B6-A950-4EB3-B608-C770830767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07980" y="228600"/>
            <a:ext cx="8534400" cy="508000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其他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二级结构与疾病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166" name="Rectangle 3">
            <a:extLst>
              <a:ext uri="{FF2B5EF4-FFF2-40B4-BE49-F238E27FC236}">
                <a16:creationId xmlns:a16="http://schemas.microsoft.com/office/drawing/2014/main" id="{BA3ABD1F-CDBB-49B3-BAA7-DCB85DDE268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122363"/>
            <a:ext cx="9252520" cy="27527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弗里德希氏共济失调（</a:t>
            </a:r>
            <a:r>
              <a:rPr lang="en-US" altLang="zh-CN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Friedreich’s Ataxia</a:t>
            </a:r>
            <a:r>
              <a:rPr lang="zh-CN" alt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）：常染色体隐性遗传性神经系统疾病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进行性的步态不稳、全身笨拙等共济失调症状和心脏膨大等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75D57F2-B8EF-415E-97F8-1222CCBE7A8B}"/>
              </a:ext>
            </a:extLst>
          </p:cNvPr>
          <p:cNvSpPr/>
          <p:nvPr/>
        </p:nvSpPr>
        <p:spPr>
          <a:xfrm>
            <a:off x="323531" y="3789040"/>
            <a:ext cx="4402137" cy="22971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9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号染色体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X25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基因第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个内含子中有一段不稳定的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GAA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重复序列，正常个体重复次数为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83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次，而多数患者则重复了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1000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次左右，导致了异常的三股螺旋结构产生，影响了该基因产物共济蛋白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frataxin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的转录从而导致了疾病的发生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8E97B9-E66A-4F25-B1ED-C4D236D90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>
            <a:extLst>
              <a:ext uri="{FF2B5EF4-FFF2-40B4-BE49-F238E27FC236}">
                <a16:creationId xmlns:a16="http://schemas.microsoft.com/office/drawing/2014/main" id="{9945CA47-46C7-460E-BD78-C21620B71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7" y="1180330"/>
            <a:ext cx="7561263" cy="99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indent="34607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超螺旋结构</a:t>
            </a:r>
            <a:r>
              <a:rPr kumimoji="1"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(superhelix </a:t>
            </a:r>
            <a:r>
              <a:rPr kumimoji="1" lang="zh-CN" altLang="en-US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supercoil)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kumimoji="1"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双螺旋链再盘绕即形成超螺旋结构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E32D9F02-4FD0-41CC-A60D-6F609743B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8" y="2489480"/>
            <a:ext cx="795655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indent="263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正超螺旋</a:t>
            </a:r>
            <a:r>
              <a:rPr kumimoji="1"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(positive supercoil)</a:t>
            </a:r>
          </a:p>
          <a:p>
            <a:pPr lvl="1" eaLnBrk="1" hangingPunct="1">
              <a:spcBef>
                <a:spcPts val="600"/>
              </a:spcBef>
              <a:buClrTx/>
              <a:buNone/>
            </a:pPr>
            <a:r>
              <a:rPr kumimoji="1"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两股以右旋方向缠绕的螺旋</a:t>
            </a:r>
            <a:r>
              <a:rPr kumimoji="1" lang="en-US" altLang="zh-CN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在外力往紧缠的方向捻转时</a:t>
            </a:r>
            <a:r>
              <a:rPr kumimoji="1" lang="en-US" altLang="zh-CN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会产生一个左旋的超螺旋</a:t>
            </a:r>
          </a:p>
        </p:txBody>
      </p:sp>
      <p:sp>
        <p:nvSpPr>
          <p:cNvPr id="44036" name="Rectangle 5">
            <a:extLst>
              <a:ext uri="{FF2B5EF4-FFF2-40B4-BE49-F238E27FC236}">
                <a16:creationId xmlns:a16="http://schemas.microsoft.com/office/drawing/2014/main" id="{DC8A6941-ED7F-4761-86A6-440D48BEA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76" y="4236282"/>
            <a:ext cx="7944463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indent="2635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负超螺旋</a:t>
            </a:r>
            <a:r>
              <a:rPr kumimoji="1"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(negative supercoil)</a:t>
            </a:r>
          </a:p>
          <a:p>
            <a:pPr lvl="1" eaLnBrk="1" hangingPunct="1">
              <a:spcBef>
                <a:spcPts val="600"/>
              </a:spcBef>
              <a:buClrTx/>
              <a:buNone/>
            </a:pPr>
            <a:r>
              <a:rPr kumimoji="1"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两股以右旋方向缠绕的螺旋在外力向松缠的方向捻转时</a:t>
            </a:r>
            <a:r>
              <a:rPr kumimoji="1" lang="en-US" altLang="zh-CN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800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产生一个右旋的超螺旋</a:t>
            </a:r>
            <a:endParaRPr kumimoji="1" lang="zh-CN" altLang="en-US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CF3B6AD-10FF-4F7A-928E-78095D5EE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6959"/>
            <a:ext cx="82084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SzPct val="80000"/>
              <a:defRPr/>
            </a:pPr>
            <a:r>
              <a:rPr kumimoji="1" lang="en-US" altLang="zh-CN" sz="3600" b="1" dirty="0">
                <a:ln w="10541" cmpd="sng">
                  <a:noFill/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n w="10541" cmpd="sng">
                  <a:noFill/>
                  <a:prstDash val="solid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 DNA</a:t>
            </a:r>
            <a:r>
              <a:rPr kumimoji="1"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的高级结构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20B698-594F-4D0B-9115-72535E278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0">
            <a:extLst>
              <a:ext uri="{FF2B5EF4-FFF2-40B4-BE49-F238E27FC236}">
                <a16:creationId xmlns:a16="http://schemas.microsoft.com/office/drawing/2014/main" id="{2A563C46-CF4C-4F33-8299-576F5FDB1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7" y="1268760"/>
            <a:ext cx="3304285" cy="3739448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21594000"/>
            </a:camera>
            <a:lightRig rig="threePt" dir="t"/>
          </a:scene3d>
        </p:spPr>
      </p:pic>
      <p:pic>
        <p:nvPicPr>
          <p:cNvPr id="96259" name="Picture 11">
            <a:extLst>
              <a:ext uri="{FF2B5EF4-FFF2-40B4-BE49-F238E27FC236}">
                <a16:creationId xmlns:a16="http://schemas.microsoft.com/office/drawing/2014/main" id="{DF2FD9B1-0620-415A-8EE5-02C91821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12" y="1250302"/>
            <a:ext cx="2592536" cy="38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8214A9-2956-4A66-840F-F4C60198E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图片 1">
            <a:extLst>
              <a:ext uri="{FF2B5EF4-FFF2-40B4-BE49-F238E27FC236}">
                <a16:creationId xmlns:a16="http://schemas.microsoft.com/office/drawing/2014/main" id="{BFC10594-936E-485B-B580-96A69062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5" y="1700811"/>
            <a:ext cx="7714127" cy="410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C64BD6D-A0DF-49D2-85CF-D351517C583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67544" y="404664"/>
            <a:ext cx="324036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en-US" altLang="ko-KR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chemeClr val="tx1"/>
                </a:solidFill>
                <a:effectLst/>
              </a:rPr>
              <a:t>胚胎工程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ClrTx/>
            </a:pPr>
            <a:endParaRPr lang="zh-CN" altLang="en-US" sz="3600" kern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529424-F964-4210-A427-63A9767FB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4AF8E208-0865-4983-AF33-1957B3472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3" y="150264"/>
            <a:ext cx="8064500" cy="70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原核生物</a:t>
            </a:r>
            <a:r>
              <a:rPr kumimoji="1" lang="en-US" altLang="zh-CN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1"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的环状超螺旋结构</a:t>
            </a:r>
          </a:p>
        </p:txBody>
      </p:sp>
      <p:sp>
        <p:nvSpPr>
          <p:cNvPr id="171012" name="Text Box 4">
            <a:extLst>
              <a:ext uri="{FF2B5EF4-FFF2-40B4-BE49-F238E27FC236}">
                <a16:creationId xmlns:a16="http://schemas.microsoft.com/office/drawing/2014/main" id="{6B44FA70-D160-4E17-9804-DBA7E2930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4" y="5325482"/>
            <a:ext cx="7632700" cy="100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7175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原核生物</a:t>
            </a:r>
            <a:r>
              <a:rPr kumimoji="1"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多为环状，以负超螺旋的形式存在，平均每</a:t>
            </a:r>
            <a:r>
              <a:rPr kumimoji="1"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kumimoji="1"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碱基就有一个超螺旋形成。</a:t>
            </a:r>
          </a:p>
        </p:txBody>
      </p:sp>
      <p:pic>
        <p:nvPicPr>
          <p:cNvPr id="6" name="Picture 7" descr="http://t0.gstatic.com/images?q=tbn:ANd9GcRT8P3gfEdzLrZVVfUqaFh28UCUARNOAqhCTcyEeL0zeOdd86Nb">
            <a:extLst>
              <a:ext uri="{FF2B5EF4-FFF2-40B4-BE49-F238E27FC236}">
                <a16:creationId xmlns:a16="http://schemas.microsoft.com/office/drawing/2014/main" id="{707A1E60-CBB5-488E-9AFA-DE089E9A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4" y="1541463"/>
            <a:ext cx="2559051" cy="332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BC860299-BDE8-458C-A752-E11BA1FFE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7" y="1557339"/>
            <a:ext cx="4325937" cy="338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D0DA5D-F6A3-4FAE-861B-2BB4C0DB7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B71F9826-DDF7-4788-94A7-86F79493EE3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1916832"/>
            <a:ext cx="8515350" cy="2630488"/>
          </a:xfrm>
        </p:spPr>
      </p:pic>
      <p:sp>
        <p:nvSpPr>
          <p:cNvPr id="46083" name="Rectangle 3">
            <a:extLst>
              <a:ext uri="{FF2B5EF4-FFF2-40B4-BE49-F238E27FC236}">
                <a16:creationId xmlns:a16="http://schemas.microsoft.com/office/drawing/2014/main" id="{6B1F2348-BF88-4339-B820-69FE93D4B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0" y="692699"/>
            <a:ext cx="62642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lang="en-US" altLang="zh-CN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36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超螺旋结构的电镜图象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396E55-924B-4983-855F-71B4C221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82FC4BCD-E8DE-4A26-B776-B3310BEE2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822040"/>
            <a:ext cx="9252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真核生物</a:t>
            </a:r>
            <a:r>
              <a:rPr kumimoji="1" lang="en-US" altLang="zh-CN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1"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的高度有序和高度致密的结构</a:t>
            </a:r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B5128788-607A-4E0B-8CB4-907E66C13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6"/>
            <a:ext cx="7704139" cy="365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真核生物</a:t>
            </a: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以非常有序的形式存在于细胞核内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在细胞周期的大部分时间里，</a:t>
            </a:r>
            <a:r>
              <a:rPr lang="en-US" altLang="zh-CN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以松散的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染色质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(chromatin)</a:t>
            </a:r>
            <a:r>
              <a:rPr lang="zh-CN" altLang="en-US" sz="2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形式存在，在细胞分裂期，则形成高度致密的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染色体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(chromosome)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ClrTx/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9DEA28-C363-4182-A792-EB552ACE5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>
            <a:extLst>
              <a:ext uri="{FF2B5EF4-FFF2-40B4-BE49-F238E27FC236}">
                <a16:creationId xmlns:a16="http://schemas.microsoft.com/office/drawing/2014/main" id="{2E77B809-ACA4-45EF-96DA-9FAD5C6C6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1896889"/>
            <a:ext cx="3705473" cy="2514600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900"/>
              </a:spcBef>
            </a:pPr>
            <a:r>
              <a:rPr lang="zh-CN" altLang="en-US" dirty="0"/>
              <a:t>真核生物中，</a:t>
            </a:r>
            <a:r>
              <a:rPr lang="en-US" altLang="zh-CN" dirty="0"/>
              <a:t>DNA</a:t>
            </a:r>
            <a:r>
              <a:rPr lang="zh-CN" altLang="en-US" dirty="0"/>
              <a:t>分子以高度凝缩的</a:t>
            </a:r>
            <a:r>
              <a:rPr lang="zh-CN" altLang="en-US" dirty="0">
                <a:solidFill>
                  <a:srgbClr val="FF0000"/>
                </a:solidFill>
              </a:rPr>
              <a:t>染色体（</a:t>
            </a:r>
            <a:r>
              <a:rPr lang="en-US" altLang="zh-CN" dirty="0">
                <a:solidFill>
                  <a:srgbClr val="FF0000"/>
                </a:solidFill>
              </a:rPr>
              <a:t>chromosome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形式存在</a:t>
            </a:r>
          </a:p>
          <a:p>
            <a:pPr>
              <a:lnSpc>
                <a:spcPct val="130000"/>
              </a:lnSpc>
              <a:spcBef>
                <a:spcPts val="900"/>
              </a:spcBef>
            </a:pPr>
            <a:r>
              <a:rPr lang="zh-CN" altLang="en-US" dirty="0">
                <a:solidFill>
                  <a:srgbClr val="FF0000"/>
                </a:solidFill>
              </a:rPr>
              <a:t>核小体（</a:t>
            </a:r>
            <a:r>
              <a:rPr lang="en-US" altLang="zh-CN" dirty="0">
                <a:solidFill>
                  <a:srgbClr val="FF0000"/>
                </a:solidFill>
              </a:rPr>
              <a:t>Nucleosome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是真核染色体结构的基本单位</a:t>
            </a:r>
          </a:p>
        </p:txBody>
      </p:sp>
      <p:sp>
        <p:nvSpPr>
          <p:cNvPr id="89091" name="标题 1">
            <a:extLst>
              <a:ext uri="{FF2B5EF4-FFF2-40B4-BE49-F238E27FC236}">
                <a16:creationId xmlns:a16="http://schemas.microsoft.com/office/drawing/2014/main" id="{74DE9C55-06D5-4287-96D4-75C90A3E5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447" y="168289"/>
            <a:ext cx="7086600" cy="487362"/>
          </a:xfrm>
        </p:spPr>
        <p:txBody>
          <a:bodyPr/>
          <a:lstStyle/>
          <a:p>
            <a:r>
              <a:rPr kumimoji="1" lang="en-US" altLang="zh-CN" sz="4000" b="1" dirty="0">
                <a:solidFill>
                  <a:schemeClr val="tx1"/>
                </a:solidFill>
              </a:rPr>
              <a:t>4.3 </a:t>
            </a:r>
            <a:r>
              <a:rPr lang="zh-CN" altLang="en-US" sz="4000" dirty="0"/>
              <a:t>真核生物染色体的组装</a:t>
            </a:r>
          </a:p>
        </p:txBody>
      </p:sp>
      <p:grpSp>
        <p:nvGrpSpPr>
          <p:cNvPr id="89092" name="组合 14">
            <a:extLst>
              <a:ext uri="{FF2B5EF4-FFF2-40B4-BE49-F238E27FC236}">
                <a16:creationId xmlns:a16="http://schemas.microsoft.com/office/drawing/2014/main" id="{E97EF45F-2518-4A6A-BB0B-F9B32EFA63C0}"/>
              </a:ext>
            </a:extLst>
          </p:cNvPr>
          <p:cNvGrpSpPr>
            <a:grpSpLocks/>
          </p:cNvGrpSpPr>
          <p:nvPr/>
        </p:nvGrpSpPr>
        <p:grpSpPr bwMode="auto">
          <a:xfrm>
            <a:off x="4213622" y="1484784"/>
            <a:ext cx="4724400" cy="4157663"/>
            <a:chOff x="1339704" y="1037346"/>
            <a:chExt cx="6298739" cy="5544168"/>
          </a:xfrm>
        </p:grpSpPr>
        <p:pic>
          <p:nvPicPr>
            <p:cNvPr id="89093" name="图片 3">
              <a:extLst>
                <a:ext uri="{FF2B5EF4-FFF2-40B4-BE49-F238E27FC236}">
                  <a16:creationId xmlns:a16="http://schemas.microsoft.com/office/drawing/2014/main" id="{402948EC-7AC5-48ED-9A0D-18AD147A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704" y="1056701"/>
              <a:ext cx="6298739" cy="552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94" name="Rectangle 35">
              <a:extLst>
                <a:ext uri="{FF2B5EF4-FFF2-40B4-BE49-F238E27FC236}">
                  <a16:creationId xmlns:a16="http://schemas.microsoft.com/office/drawing/2014/main" id="{BFAC25E2-7066-4920-B1A1-FC2153882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1704946"/>
              <a:ext cx="1752600" cy="430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1500">
                  <a:latin typeface="黑体" panose="02010609060101010101" pitchFamily="49" charset="-122"/>
                  <a:ea typeface="黑体" panose="02010609060101010101" pitchFamily="49" charset="-122"/>
                </a:rPr>
                <a:t>间期染色体</a:t>
              </a:r>
              <a:endParaRPr lang="en-US" altLang="zh-CN" sz="15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9095" name="Rectangle 37">
              <a:extLst>
                <a:ext uri="{FF2B5EF4-FFF2-40B4-BE49-F238E27FC236}">
                  <a16:creationId xmlns:a16="http://schemas.microsoft.com/office/drawing/2014/main" id="{B0FFE234-4ABF-4EB7-87F8-F8CD2958C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0060" y="5638800"/>
              <a:ext cx="1015588" cy="48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4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1500">
                  <a:latin typeface="黑体" panose="02010609060101010101" pitchFamily="49" charset="-122"/>
                  <a:ea typeface="黑体" panose="02010609060101010101" pitchFamily="49" charset="-122"/>
                </a:rPr>
                <a:t>核小体</a:t>
              </a:r>
            </a:p>
          </p:txBody>
        </p:sp>
        <p:sp>
          <p:nvSpPr>
            <p:cNvPr id="89096" name="Rectangle 35">
              <a:extLst>
                <a:ext uri="{FF2B5EF4-FFF2-40B4-BE49-F238E27FC236}">
                  <a16:creationId xmlns:a16="http://schemas.microsoft.com/office/drawing/2014/main" id="{8F8ADB05-65B7-416C-96DE-BE96C9304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864" y="1037346"/>
              <a:ext cx="1015588" cy="430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1500">
                  <a:latin typeface="黑体" panose="02010609060101010101" pitchFamily="49" charset="-122"/>
                  <a:ea typeface="黑体" panose="02010609060101010101" pitchFamily="49" charset="-122"/>
                </a:rPr>
                <a:t>染色质</a:t>
              </a:r>
              <a:endParaRPr lang="en-US" altLang="zh-CN" sz="15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9097" name="Rectangle 36">
              <a:extLst>
                <a:ext uri="{FF2B5EF4-FFF2-40B4-BE49-F238E27FC236}">
                  <a16:creationId xmlns:a16="http://schemas.microsoft.com/office/drawing/2014/main" id="{11877B1F-5A9D-425C-B3DD-2CFC24819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278" y="3048001"/>
              <a:ext cx="1272050" cy="430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1500">
                  <a:latin typeface="黑体" panose="02010609060101010101" pitchFamily="49" charset="-122"/>
                  <a:ea typeface="黑体" panose="02010609060101010101" pitchFamily="49" charset="-122"/>
                </a:rPr>
                <a:t>30nm</a:t>
              </a:r>
              <a:r>
                <a:rPr lang="zh-CN" altLang="en-US" sz="1500">
                  <a:latin typeface="黑体" panose="02010609060101010101" pitchFamily="49" charset="-122"/>
                  <a:ea typeface="黑体" panose="02010609060101010101" pitchFamily="49" charset="-122"/>
                </a:rPr>
                <a:t>纤丝</a:t>
              </a:r>
            </a:p>
          </p:txBody>
        </p:sp>
        <p:sp>
          <p:nvSpPr>
            <p:cNvPr id="89098" name="Rectangle 37">
              <a:extLst>
                <a:ext uri="{FF2B5EF4-FFF2-40B4-BE49-F238E27FC236}">
                  <a16:creationId xmlns:a16="http://schemas.microsoft.com/office/drawing/2014/main" id="{129BD7C6-ACD9-4019-8130-0F8062BB5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675" y="4267200"/>
              <a:ext cx="1272050" cy="48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4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1500">
                  <a:latin typeface="黑体" panose="02010609060101010101" pitchFamily="49" charset="-122"/>
                  <a:ea typeface="黑体" panose="02010609060101010101" pitchFamily="49" charset="-122"/>
                </a:rPr>
                <a:t>串珠结构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DCE6D2-4ED7-4C53-A467-F697D24FE5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>
            <a:extLst>
              <a:ext uri="{FF2B5EF4-FFF2-40B4-BE49-F238E27FC236}">
                <a16:creationId xmlns:a16="http://schemas.microsoft.com/office/drawing/2014/main" id="{561F8A3F-592C-410E-AA6D-56B37E5C00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4819" y="1221011"/>
            <a:ext cx="8646319" cy="36004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从细胞核中提取染色质，人为处理，在电子显微镜下检查，分离出的染色质是一种串珠结构（</a:t>
            </a:r>
            <a:r>
              <a:rPr lang="en-US" altLang="zh-CN" dirty="0">
                <a:solidFill>
                  <a:srgbClr val="FF0000"/>
                </a:solidFill>
              </a:rPr>
              <a:t> Beads on a string </a:t>
            </a:r>
            <a:r>
              <a:rPr lang="zh-CN" altLang="en-US" dirty="0"/>
              <a:t>）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/>
              <a:t>“线”由游离</a:t>
            </a:r>
            <a:r>
              <a:rPr lang="en-US" altLang="zh-CN" sz="2000" dirty="0"/>
              <a:t>DNA</a:t>
            </a:r>
            <a:r>
              <a:rPr lang="zh-CN" altLang="en-US" sz="2000" dirty="0"/>
              <a:t>组成，称为连接</a:t>
            </a:r>
            <a:r>
              <a:rPr lang="en-US" altLang="zh-CN" sz="2000" dirty="0"/>
              <a:t>DNA</a:t>
            </a:r>
            <a:r>
              <a:rPr lang="zh-CN" altLang="en-US" sz="2000" dirty="0"/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Linker DNA 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/>
              <a:t>珠状结构为核小体</a:t>
            </a:r>
          </a:p>
        </p:txBody>
      </p:sp>
      <p:sp>
        <p:nvSpPr>
          <p:cNvPr id="91139" name="标题 1">
            <a:extLst>
              <a:ext uri="{FF2B5EF4-FFF2-40B4-BE49-F238E27FC236}">
                <a16:creationId xmlns:a16="http://schemas.microsoft.com/office/drawing/2014/main" id="{B552AE77-47D5-4AC7-ACE7-D6DD90972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7086600" cy="487362"/>
          </a:xfrm>
        </p:spPr>
        <p:txBody>
          <a:bodyPr/>
          <a:lstStyle/>
          <a:p>
            <a:r>
              <a:rPr lang="en-US" altLang="zh-CN" sz="4000" dirty="0"/>
              <a:t>4.3.1 Nucleosome (</a:t>
            </a:r>
            <a:r>
              <a:rPr lang="zh-CN" altLang="en-US" sz="4000" dirty="0"/>
              <a:t>核小体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p:grpSp>
        <p:nvGrpSpPr>
          <p:cNvPr id="91140" name="组合 3">
            <a:extLst>
              <a:ext uri="{FF2B5EF4-FFF2-40B4-BE49-F238E27FC236}">
                <a16:creationId xmlns:a16="http://schemas.microsoft.com/office/drawing/2014/main" id="{8F2660F9-EF84-4ED8-8192-8193F0D0B7F9}"/>
              </a:ext>
            </a:extLst>
          </p:cNvPr>
          <p:cNvGrpSpPr>
            <a:grpSpLocks/>
          </p:cNvGrpSpPr>
          <p:nvPr/>
        </p:nvGrpSpPr>
        <p:grpSpPr bwMode="auto">
          <a:xfrm>
            <a:off x="1256323" y="3429000"/>
            <a:ext cx="6984776" cy="2501341"/>
            <a:chOff x="2289804" y="4059265"/>
            <a:chExt cx="7686261" cy="2286493"/>
          </a:xfrm>
        </p:grpSpPr>
        <p:pic>
          <p:nvPicPr>
            <p:cNvPr id="91141" name="Picture 2">
              <a:extLst>
                <a:ext uri="{FF2B5EF4-FFF2-40B4-BE49-F238E27FC236}">
                  <a16:creationId xmlns:a16="http://schemas.microsoft.com/office/drawing/2014/main" id="{3C5173E6-11F2-43E2-A143-DCC1B3346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6939" y="4059265"/>
              <a:ext cx="7132092" cy="1570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142" name="矩形 2">
              <a:extLst>
                <a:ext uri="{FF2B5EF4-FFF2-40B4-BE49-F238E27FC236}">
                  <a16:creationId xmlns:a16="http://schemas.microsoft.com/office/drawing/2014/main" id="{513E2EFA-D6AA-471A-99E5-0E04C1AA8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9804" y="5698675"/>
              <a:ext cx="7686261" cy="647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这张电子显微照片显示了一段染色质纤维，在分离后可以通过实验拆开或解聚，以显示核小体的“串珠”外观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B1C0B2-E319-452C-A02C-6998CC5B3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>
            <a:extLst>
              <a:ext uri="{FF2B5EF4-FFF2-40B4-BE49-F238E27FC236}">
                <a16:creationId xmlns:a16="http://schemas.microsoft.com/office/drawing/2014/main" id="{1F9B61A7-B0D5-406B-B7DC-2A8E3EEF1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7923" y="1171549"/>
            <a:ext cx="8164115" cy="166330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真核生物的染色质主要约为一半</a:t>
            </a:r>
            <a:r>
              <a:rPr lang="en-US" altLang="zh-CN" dirty="0"/>
              <a:t>DNA</a:t>
            </a:r>
            <a:r>
              <a:rPr lang="zh-CN" altLang="en-US" dirty="0"/>
              <a:t>，一半蛋白质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与</a:t>
            </a:r>
            <a:r>
              <a:rPr lang="en-US" altLang="zh-CN" dirty="0"/>
              <a:t>DNA</a:t>
            </a:r>
            <a:r>
              <a:rPr lang="zh-CN" altLang="en-US" dirty="0"/>
              <a:t>结合以形成真核染色质的蛋白质通常分为两大类：组蛋白（</a:t>
            </a:r>
            <a:r>
              <a:rPr lang="en-US" altLang="zh-CN" dirty="0">
                <a:solidFill>
                  <a:srgbClr val="FF0000"/>
                </a:solidFill>
              </a:rPr>
              <a:t> Histone </a:t>
            </a:r>
            <a:r>
              <a:rPr lang="zh-CN" altLang="en-US" dirty="0"/>
              <a:t>）和非组蛋白（</a:t>
            </a:r>
            <a:r>
              <a:rPr lang="en-US" altLang="zh-CN" dirty="0" err="1">
                <a:solidFill>
                  <a:srgbClr val="FF0000"/>
                </a:solidFill>
              </a:rPr>
              <a:t>Nonhistones</a:t>
            </a:r>
            <a:r>
              <a:rPr lang="zh-CN" altLang="en-US" dirty="0"/>
              <a:t>）</a:t>
            </a:r>
          </a:p>
        </p:txBody>
      </p:sp>
      <p:sp>
        <p:nvSpPr>
          <p:cNvPr id="93187" name="标题 1">
            <a:extLst>
              <a:ext uri="{FF2B5EF4-FFF2-40B4-BE49-F238E27FC236}">
                <a16:creationId xmlns:a16="http://schemas.microsoft.com/office/drawing/2014/main" id="{24DC6CA1-3703-47F9-BAED-533C1F4A1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7086600" cy="487362"/>
          </a:xfrm>
        </p:spPr>
        <p:txBody>
          <a:bodyPr/>
          <a:lstStyle/>
          <a:p>
            <a:r>
              <a:rPr lang="zh-CN" altLang="en-US" sz="4000" dirty="0"/>
              <a:t>组蛋白与非组蛋白</a:t>
            </a:r>
          </a:p>
        </p:txBody>
      </p:sp>
      <p:pic>
        <p:nvPicPr>
          <p:cNvPr id="93188" name="图片 19">
            <a:extLst>
              <a:ext uri="{FF2B5EF4-FFF2-40B4-BE49-F238E27FC236}">
                <a16:creationId xmlns:a16="http://schemas.microsoft.com/office/drawing/2014/main" id="{5FC1A0C0-A97B-4911-A6E8-E862E3796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41" y="3068960"/>
            <a:ext cx="7024118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FA2317-36B9-43AF-AA28-A3D295828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CC378B73-A318-42C8-84D1-6C9C83BBDA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5892" y="952139"/>
            <a:ext cx="4810164" cy="2742961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CN" altLang="zh-CN" u="sng" dirty="0"/>
              <a:t>组蛋白是染色质的主要蛋白成分</a:t>
            </a:r>
            <a:r>
              <a:rPr lang="zh-CN" altLang="zh-CN" dirty="0"/>
              <a:t>。</a:t>
            </a:r>
            <a:endParaRPr lang="en-US" altLang="zh-CN" dirty="0"/>
          </a:p>
          <a:p>
            <a:pPr eaLnBrk="1" hangingPunct="1">
              <a:spcBef>
                <a:spcPts val="1200"/>
              </a:spcBef>
            </a:pPr>
            <a:r>
              <a:rPr lang="en-US" altLang="zh-CN" dirty="0"/>
              <a:t>5</a:t>
            </a:r>
            <a:r>
              <a:rPr lang="zh-CN" altLang="en-US" dirty="0"/>
              <a:t>个家族</a:t>
            </a:r>
            <a:r>
              <a:rPr lang="en-US" altLang="zh-CN" dirty="0"/>
              <a:t>: </a:t>
            </a:r>
          </a:p>
          <a:p>
            <a:pPr lvl="1" eaLnBrk="1" hangingPunct="1">
              <a:lnSpc>
                <a:spcPct val="130000"/>
              </a:lnSpc>
              <a:spcBef>
                <a:spcPts val="1200"/>
              </a:spcBef>
              <a:buClr>
                <a:srgbClr val="CC0066"/>
              </a:buClr>
            </a:pPr>
            <a:r>
              <a:rPr lang="zh-CN" altLang="en-US" sz="2200" dirty="0">
                <a:solidFill>
                  <a:srgbClr val="CC0066"/>
                </a:solidFill>
              </a:rPr>
              <a:t>核小体核心颗粒</a:t>
            </a:r>
            <a:r>
              <a:rPr lang="en-US" altLang="zh-CN" sz="2200" dirty="0">
                <a:solidFill>
                  <a:srgbClr val="CC0066"/>
                </a:solidFill>
              </a:rPr>
              <a:t>(core histones)</a:t>
            </a:r>
            <a:br>
              <a:rPr lang="en-US" altLang="zh-CN" sz="2200" dirty="0">
                <a:solidFill>
                  <a:srgbClr val="CC0066"/>
                </a:solidFill>
              </a:rPr>
            </a:br>
            <a:r>
              <a:rPr lang="en-US" altLang="zh-CN" sz="2000" dirty="0"/>
              <a:t> (H2A, H2B, H3 and H4): </a:t>
            </a:r>
          </a:p>
          <a:p>
            <a:pPr lvl="1" eaLnBrk="1" hangingPunct="1">
              <a:lnSpc>
                <a:spcPct val="125000"/>
              </a:lnSpc>
              <a:spcBef>
                <a:spcPts val="1200"/>
              </a:spcBef>
              <a:buClrTx/>
              <a:buFontTx/>
              <a:buAutoNum type="arabicPeriod"/>
            </a:pPr>
            <a:r>
              <a:rPr lang="en-US" altLang="zh-CN" sz="2000" dirty="0"/>
              <a:t>10-20 </a:t>
            </a:r>
            <a:r>
              <a:rPr lang="en-US" altLang="zh-CN" sz="2000" dirty="0" err="1"/>
              <a:t>kDa</a:t>
            </a:r>
            <a:endParaRPr lang="en-US" altLang="zh-CN" sz="2000" dirty="0"/>
          </a:p>
          <a:p>
            <a:pPr lvl="1" eaLnBrk="1" hangingPunct="1">
              <a:lnSpc>
                <a:spcPct val="125000"/>
              </a:lnSpc>
              <a:spcBef>
                <a:spcPts val="1200"/>
              </a:spcBef>
              <a:buClrTx/>
              <a:buFontTx/>
              <a:buAutoNum type="arabicPeriod"/>
            </a:pPr>
            <a:r>
              <a:rPr lang="zh-CN" altLang="en-US" sz="2000" dirty="0"/>
              <a:t>位于组蛋白八聚体核心</a:t>
            </a:r>
            <a:endParaRPr lang="en-US" altLang="zh-CN" sz="2000" dirty="0"/>
          </a:p>
          <a:p>
            <a:pPr lvl="1" eaLnBrk="1" hangingPunct="1">
              <a:lnSpc>
                <a:spcPct val="125000"/>
              </a:lnSpc>
              <a:spcBef>
                <a:spcPts val="1200"/>
              </a:spcBef>
              <a:buClrTx/>
              <a:buFontTx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</a:rPr>
              <a:t>序列高度保守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D541CB5-E6A3-406C-94AF-FCB4B59D7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7086600" cy="365522"/>
          </a:xfrm>
        </p:spPr>
        <p:txBody>
          <a:bodyPr/>
          <a:lstStyle/>
          <a:p>
            <a:r>
              <a:rPr lang="zh-CN" altLang="en-US" sz="4000" dirty="0"/>
              <a:t>组蛋白</a:t>
            </a:r>
            <a:r>
              <a:rPr kumimoji="1" lang="en-US" altLang="zh-CN" sz="40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(Histones)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701FA3F-B55F-4178-B149-ACC6FC17AAD3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80349" y="4797152"/>
            <a:ext cx="7382589" cy="1197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32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100" dirty="0"/>
              <a:t>富含带正电荷的碱性氨基酸（精氨酸和赖氨酸）</a:t>
            </a:r>
            <a:endParaRPr lang="en-US" altLang="zh-CN" sz="21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100" dirty="0"/>
              <a:t>它们与</a:t>
            </a:r>
            <a:r>
              <a:rPr lang="en-US" altLang="zh-CN" sz="2100" dirty="0"/>
              <a:t>DNA</a:t>
            </a:r>
            <a:r>
              <a:rPr lang="zh-CN" altLang="en-US" sz="2100" dirty="0"/>
              <a:t>中带负电荷的磷酸基团相互作用</a:t>
            </a:r>
            <a:endParaRPr lang="en-US" altLang="zh-CN" sz="21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3FD5FBC-D672-4D8D-A412-D1039930EEA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340462" y="1980212"/>
            <a:ext cx="4810164" cy="170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32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30000"/>
              </a:lnSpc>
              <a:spcBef>
                <a:spcPts val="1200"/>
              </a:spcBef>
              <a:buClr>
                <a:srgbClr val="CC0066"/>
              </a:buClr>
            </a:pPr>
            <a:r>
              <a:rPr lang="zh-CN" altLang="en-US" sz="2200" dirty="0">
                <a:solidFill>
                  <a:srgbClr val="CC0066"/>
                </a:solidFill>
              </a:rPr>
              <a:t>组蛋白</a:t>
            </a:r>
            <a:r>
              <a:rPr lang="en-US" altLang="zh-CN" sz="2200" dirty="0">
                <a:solidFill>
                  <a:srgbClr val="CC0066"/>
                </a:solidFill>
              </a:rPr>
              <a:t>H1(H1 histone)</a:t>
            </a:r>
            <a:r>
              <a:rPr lang="en-US" altLang="zh-CN" sz="2200" dirty="0"/>
              <a:t>:</a:t>
            </a:r>
          </a:p>
          <a:p>
            <a:pPr lvl="1" eaLnBrk="1" hangingPunct="1">
              <a:lnSpc>
                <a:spcPct val="125000"/>
              </a:lnSpc>
              <a:spcBef>
                <a:spcPts val="1200"/>
              </a:spcBef>
              <a:buClrTx/>
              <a:buFontTx/>
              <a:buAutoNum type="arabicPeriod"/>
            </a:pPr>
            <a:r>
              <a:rPr lang="en-US" altLang="zh-CN" sz="2000" dirty="0"/>
              <a:t>21 </a:t>
            </a:r>
            <a:r>
              <a:rPr lang="en-US" altLang="zh-CN" sz="2000" dirty="0" err="1"/>
              <a:t>kDa</a:t>
            </a:r>
            <a:endParaRPr lang="en-US" altLang="zh-CN" sz="2000" dirty="0"/>
          </a:p>
          <a:p>
            <a:pPr lvl="1" eaLnBrk="1" hangingPunct="1">
              <a:lnSpc>
                <a:spcPct val="125000"/>
              </a:lnSpc>
              <a:spcBef>
                <a:spcPts val="1200"/>
              </a:spcBef>
              <a:buClrTx/>
              <a:buFontTx/>
              <a:buAutoNum type="arabicPeriod"/>
            </a:pPr>
            <a:r>
              <a:rPr lang="zh-CN" altLang="en-US" sz="2000" dirty="0"/>
              <a:t>位于核小体表面，与</a:t>
            </a:r>
            <a:r>
              <a:rPr lang="en-US" altLang="zh-CN" sz="2000" dirty="0"/>
              <a:t>DNA</a:t>
            </a:r>
            <a:r>
              <a:rPr lang="zh-CN" altLang="en-US" sz="2000" dirty="0"/>
              <a:t>松散结合</a:t>
            </a:r>
          </a:p>
          <a:p>
            <a:pPr lvl="1" eaLnBrk="1" hangingPunct="1">
              <a:lnSpc>
                <a:spcPct val="125000"/>
              </a:lnSpc>
              <a:spcBef>
                <a:spcPts val="1200"/>
              </a:spcBef>
              <a:buClrTx/>
              <a:buFontTx/>
              <a:buAutoNum type="arabicPeriod"/>
            </a:pPr>
            <a:r>
              <a:rPr lang="zh-CN" altLang="en-US" sz="2000" dirty="0"/>
              <a:t>序列不保守</a:t>
            </a:r>
            <a:endParaRPr lang="en-US" altLang="zh-CN" sz="2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7E47A36-7F83-4233-B8DC-1A88AA2073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9" name="矩形 11">
            <a:extLst>
              <a:ext uri="{FF2B5EF4-FFF2-40B4-BE49-F238E27FC236}">
                <a16:creationId xmlns:a16="http://schemas.microsoft.com/office/drawing/2014/main" id="{753EDDDD-297A-4300-947C-44F05B281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081" y="5409329"/>
            <a:ext cx="7510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2400" b="1" dirty="0">
                <a:latin typeface="Arial" panose="020B0604020202020204" pitchFamily="34" charset="0"/>
              </a:rPr>
              <a:t>八聚体包括两个</a:t>
            </a:r>
            <a:r>
              <a:rPr lang="en-US" altLang="zh-CN" sz="2400" b="1" dirty="0">
                <a:latin typeface="Arial" panose="020B0604020202020204" pitchFamily="34" charset="0"/>
              </a:rPr>
              <a:t>H2A-H2B</a:t>
            </a:r>
            <a:r>
              <a:rPr lang="zh-CN" altLang="zh-CN" sz="2400" b="1" dirty="0">
                <a:latin typeface="Arial" panose="020B0604020202020204" pitchFamily="34" charset="0"/>
              </a:rPr>
              <a:t>二聚体和一个由两个</a:t>
            </a:r>
            <a:r>
              <a:rPr lang="en-US" altLang="zh-CN" sz="2400" b="1" dirty="0">
                <a:latin typeface="Arial" panose="020B0604020202020204" pitchFamily="34" charset="0"/>
              </a:rPr>
              <a:t>H3-H4</a:t>
            </a:r>
            <a:r>
              <a:rPr lang="zh-CN" altLang="zh-CN" sz="2400" b="1" dirty="0">
                <a:latin typeface="Arial" panose="020B0604020202020204" pitchFamily="34" charset="0"/>
              </a:rPr>
              <a:t>二聚体组成的四聚体。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A5E2133D-C7C8-438E-B29E-BE3010EEE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12248"/>
            <a:ext cx="84272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3600" dirty="0"/>
              <a:t>组蛋白八聚体结构</a:t>
            </a:r>
            <a:r>
              <a:rPr lang="zh-CN" altLang="en-US" sz="3600" dirty="0"/>
              <a:t>（</a:t>
            </a:r>
            <a:r>
              <a:rPr lang="en-US" altLang="zh-CN" sz="3600" dirty="0"/>
              <a:t> Histone octamer </a:t>
            </a:r>
            <a:r>
              <a:rPr lang="zh-CN" altLang="en-US" sz="3600" dirty="0"/>
              <a:t>）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C311B6-A856-4491-BA7A-415B5FAC8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33172"/>
            <a:ext cx="3542587" cy="40432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E81D28-06AD-4127-92A8-C280E0DE7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58" y="1222265"/>
            <a:ext cx="2808407" cy="3810911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6E36D9-4D35-440A-9C22-D465DC9C8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2E2876-3440-44F1-BF19-68575476F43C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图片 1">
            <a:extLst>
              <a:ext uri="{FF2B5EF4-FFF2-40B4-BE49-F238E27FC236}">
                <a16:creationId xmlns:a16="http://schemas.microsoft.com/office/drawing/2014/main" id="{A2C7CF5B-85C3-4CAC-B267-CCCE95D65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684" y="1124744"/>
            <a:ext cx="5184758" cy="424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矩形 3">
            <a:extLst>
              <a:ext uri="{FF2B5EF4-FFF2-40B4-BE49-F238E27FC236}">
                <a16:creationId xmlns:a16="http://schemas.microsoft.com/office/drawing/2014/main" id="{73AA42B7-A316-4FFC-BDB2-AB89E54C3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660" y="5445224"/>
            <a:ext cx="59046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zh-CN" sz="2400" dirty="0"/>
              <a:t>两个</a:t>
            </a:r>
            <a:r>
              <a:rPr kumimoji="1" lang="en-US" altLang="zh-CN" sz="2400" dirty="0"/>
              <a:t>H3-H4</a:t>
            </a:r>
            <a:r>
              <a:rPr kumimoji="1" lang="zh-CN" altLang="zh-CN" sz="2400" dirty="0"/>
              <a:t>形成</a:t>
            </a:r>
            <a:r>
              <a:rPr kumimoji="1" lang="en-US" altLang="zh-CN" sz="2400" dirty="0"/>
              <a:t>4</a:t>
            </a:r>
            <a:r>
              <a:rPr kumimoji="1" lang="zh-CN" altLang="zh-CN" sz="2400" dirty="0"/>
              <a:t>聚体位于核心颗粒中央，两个</a:t>
            </a:r>
            <a:r>
              <a:rPr kumimoji="1" lang="en-US" altLang="zh-CN" sz="2400" dirty="0"/>
              <a:t>H2A-H2B</a:t>
            </a:r>
            <a:r>
              <a:rPr kumimoji="1" lang="zh-CN" altLang="zh-CN" sz="2400" dirty="0"/>
              <a:t>二聚体分别位于</a:t>
            </a:r>
            <a:r>
              <a:rPr kumimoji="1" lang="en-US" altLang="zh-CN" sz="2400" dirty="0"/>
              <a:t>4</a:t>
            </a:r>
            <a:r>
              <a:rPr kumimoji="1" lang="zh-CN" altLang="zh-CN" sz="2400" dirty="0"/>
              <a:t>聚体两侧</a:t>
            </a:r>
            <a:endParaRPr kumimoji="1" lang="zh-CN" altLang="en-US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181856-F790-407E-A939-CCDA94F0B1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79855FBF-B9A7-4128-B0E5-266F0C703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12248"/>
            <a:ext cx="84272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3600" dirty="0"/>
              <a:t>组蛋白八聚体结构</a:t>
            </a:r>
            <a:r>
              <a:rPr lang="zh-CN" altLang="en-US" sz="3600" dirty="0"/>
              <a:t>（</a:t>
            </a:r>
            <a:r>
              <a:rPr lang="en-US" altLang="zh-CN" sz="3600" dirty="0"/>
              <a:t> Histone octamer </a:t>
            </a:r>
            <a:r>
              <a:rPr lang="zh-CN" altLang="en-US" sz="3600" dirty="0"/>
              <a:t>）</a:t>
            </a:r>
            <a:endParaRPr kumimoji="1" lang="zh-CN" altLang="en-US" sz="36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6">
            <a:extLst>
              <a:ext uri="{FF2B5EF4-FFF2-40B4-BE49-F238E27FC236}">
                <a16:creationId xmlns:a16="http://schemas.microsoft.com/office/drawing/2014/main" id="{14F02DC5-6A00-4E5A-B0F0-01B83E97B420}"/>
              </a:ext>
            </a:extLst>
          </p:cNvPr>
          <p:cNvGrpSpPr>
            <a:grpSpLocks/>
          </p:cNvGrpSpPr>
          <p:nvPr/>
        </p:nvGrpSpPr>
        <p:grpSpPr bwMode="auto">
          <a:xfrm>
            <a:off x="2264536" y="3861048"/>
            <a:ext cx="4971760" cy="2448272"/>
            <a:chOff x="152400" y="1447800"/>
            <a:chExt cx="8594725" cy="4032250"/>
          </a:xfrm>
        </p:grpSpPr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7A5C7B53-E069-4BDA-9FED-CAD292C0C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447800"/>
              <a:ext cx="8442325" cy="403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AC5AFC2-6277-4784-873A-FD1F2E506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" y="1447800"/>
              <a:ext cx="381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9056" tIns="34529" rIns="69056" bIns="34529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1" lang="zh-CN" altLang="en-US" sz="1800"/>
            </a:p>
          </p:txBody>
        </p:sp>
      </p:grpSp>
      <p:sp>
        <p:nvSpPr>
          <p:cNvPr id="95234" name="Rectangle 3">
            <a:extLst>
              <a:ext uri="{FF2B5EF4-FFF2-40B4-BE49-F238E27FC236}">
                <a16:creationId xmlns:a16="http://schemas.microsoft.com/office/drawing/2014/main" id="{E688E8AA-62BA-4020-ABCA-92FA89A8B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7544" y="871916"/>
            <a:ext cx="8390656" cy="2259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/>
              <a:t>单个</a:t>
            </a:r>
            <a:r>
              <a:rPr lang="zh-CN" altLang="en-US" sz="2800" dirty="0">
                <a:solidFill>
                  <a:srgbClr val="FF0000"/>
                </a:solidFill>
              </a:rPr>
              <a:t>核小体核心颗粒（</a:t>
            </a:r>
            <a:r>
              <a:rPr lang="en-US" altLang="zh-CN" sz="2800" dirty="0">
                <a:solidFill>
                  <a:srgbClr val="FF0000"/>
                </a:solidFill>
              </a:rPr>
              <a:t> Nucleosome core particle 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  <a:r>
              <a:rPr lang="zh-CN" altLang="en-US" sz="2800" dirty="0"/>
              <a:t>包括：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组蛋白八聚体</a:t>
            </a:r>
            <a:endParaRPr lang="zh-CN" altLang="en-US" sz="24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/>
              <a:t>一段长</a:t>
            </a:r>
            <a:r>
              <a:rPr lang="en-US" altLang="zh-CN" sz="2400" dirty="0"/>
              <a:t>146-147bp</a:t>
            </a:r>
            <a:r>
              <a:rPr lang="zh-CN" altLang="en-US" sz="2400" dirty="0"/>
              <a:t>的双链</a:t>
            </a:r>
            <a:r>
              <a:rPr lang="en-US" altLang="zh-CN" sz="2400" dirty="0"/>
              <a:t>DNA</a:t>
            </a:r>
            <a:r>
              <a:rPr lang="zh-CN" altLang="en-US" sz="2400" dirty="0"/>
              <a:t>片段，以左旋的形式盘绕组蛋白八聚体上</a:t>
            </a:r>
            <a:r>
              <a:rPr lang="en-US" altLang="zh-CN" sz="2400" dirty="0"/>
              <a:t>1.75</a:t>
            </a:r>
            <a:r>
              <a:rPr lang="zh-CN" altLang="en-US" sz="2400" dirty="0"/>
              <a:t>圈</a:t>
            </a:r>
          </a:p>
        </p:txBody>
      </p:sp>
      <p:sp>
        <p:nvSpPr>
          <p:cNvPr id="95235" name="标题 1">
            <a:extLst>
              <a:ext uri="{FF2B5EF4-FFF2-40B4-BE49-F238E27FC236}">
                <a16:creationId xmlns:a16="http://schemas.microsoft.com/office/drawing/2014/main" id="{C104A041-A0EA-4354-923F-400D662CAF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116295"/>
            <a:ext cx="7086600" cy="487362"/>
          </a:xfrm>
        </p:spPr>
        <p:txBody>
          <a:bodyPr/>
          <a:lstStyle/>
          <a:p>
            <a:r>
              <a:rPr lang="zh-CN" altLang="en-US" sz="3600" dirty="0"/>
              <a:t>核小体核心颗粒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56FAB2-24BE-4452-8F29-C91CBBC5D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0C64BD6D-A0DF-49D2-85CF-D351517C583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67544" y="404664"/>
            <a:ext cx="324036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en-US" altLang="ko-KR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chemeClr val="tx1"/>
                </a:solidFill>
                <a:effectLst/>
              </a:rPr>
              <a:t>发酵工程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ClrTx/>
            </a:pPr>
            <a:endParaRPr lang="zh-CN" altLang="en-US" sz="3600" kern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529424-F964-4210-A427-63A9767FB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3072" y="64482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fld id="{947783DC-65AC-49EB-A525-8DAEABA950D0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96900"/>
            <a:ext cx="6891784" cy="40181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9592" y="1255797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采用现代工程技术手段，利用微生物的某些特定功能，为人类生产有用的产品，或直接把微生物应用于工业生产过程的一种新技术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486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02" name="组合 3">
            <a:extLst>
              <a:ext uri="{FF2B5EF4-FFF2-40B4-BE49-F238E27FC236}">
                <a16:creationId xmlns:a16="http://schemas.microsoft.com/office/drawing/2014/main" id="{EA429D37-9B08-49D6-A542-05D6F4924377}"/>
              </a:ext>
            </a:extLst>
          </p:cNvPr>
          <p:cNvGrpSpPr>
            <a:grpSpLocks/>
          </p:cNvGrpSpPr>
          <p:nvPr/>
        </p:nvGrpSpPr>
        <p:grpSpPr bwMode="auto">
          <a:xfrm>
            <a:off x="5264229" y="3039613"/>
            <a:ext cx="2998709" cy="2536164"/>
            <a:chOff x="2452687" y="1709737"/>
            <a:chExt cx="4238625" cy="3760388"/>
          </a:xfrm>
        </p:grpSpPr>
        <p:pic>
          <p:nvPicPr>
            <p:cNvPr id="102405" name="图片 2">
              <a:extLst>
                <a:ext uri="{FF2B5EF4-FFF2-40B4-BE49-F238E27FC236}">
                  <a16:creationId xmlns:a16="http://schemas.microsoft.com/office/drawing/2014/main" id="{3EB375AB-8CE0-4761-9B65-6B5EFF977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2687" y="1709737"/>
              <a:ext cx="4238625" cy="343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06" name="TextBox 5">
              <a:extLst>
                <a:ext uri="{FF2B5EF4-FFF2-40B4-BE49-F238E27FC236}">
                  <a16:creationId xmlns:a16="http://schemas.microsoft.com/office/drawing/2014/main" id="{F3ACB734-52C0-48FB-8FEE-1869F9732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549" y="5025191"/>
              <a:ext cx="1541461" cy="444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350" dirty="0"/>
                <a:t>Histone H1</a:t>
              </a:r>
              <a:endParaRPr kumimoji="1" lang="zh-CN" altLang="en-US" sz="1350" dirty="0"/>
            </a:p>
          </p:txBody>
        </p:sp>
        <p:cxnSp>
          <p:nvCxnSpPr>
            <p:cNvPr id="102407" name="直接连接符 4">
              <a:extLst>
                <a:ext uri="{FF2B5EF4-FFF2-40B4-BE49-F238E27FC236}">
                  <a16:creationId xmlns:a16="http://schemas.microsoft.com/office/drawing/2014/main" id="{DFCCB68F-9F82-4B8D-BAEE-547FF46F9C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87888" y="4951373"/>
              <a:ext cx="231775" cy="258762"/>
            </a:xfrm>
            <a:prstGeom prst="line">
              <a:avLst/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2403" name="矩形 1">
            <a:extLst>
              <a:ext uri="{FF2B5EF4-FFF2-40B4-BE49-F238E27FC236}">
                <a16:creationId xmlns:a16="http://schemas.microsoft.com/office/drawing/2014/main" id="{13488E2D-E941-4451-B071-919E838D6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45" y="1282223"/>
            <a:ext cx="8418909" cy="168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组蛋白</a:t>
            </a:r>
            <a:r>
              <a:rPr kumimoji="1" lang="en-US" altLang="zh-CN" sz="2400" dirty="0"/>
              <a:t>H1</a:t>
            </a:r>
            <a:r>
              <a:rPr kumimoji="1" lang="zh-CN" altLang="en-US" sz="2400" dirty="0"/>
              <a:t>由球状区域和在其</a:t>
            </a:r>
            <a:r>
              <a:rPr kumimoji="1" lang="en-US" altLang="zh-CN" sz="2400" dirty="0"/>
              <a:t>C</a:t>
            </a:r>
            <a:r>
              <a:rPr kumimoji="1" lang="zh-CN" altLang="en-US" sz="2400" dirty="0"/>
              <a:t>端和</a:t>
            </a:r>
            <a:r>
              <a:rPr kumimoji="1" lang="en-US" altLang="zh-CN" sz="2400" dirty="0"/>
              <a:t>N</a:t>
            </a:r>
            <a:r>
              <a:rPr kumimoji="1" lang="zh-CN" altLang="en-US" sz="2400" dirty="0"/>
              <a:t>端的一对长尾巴组成。在核心颗粒外结合额外</a:t>
            </a:r>
            <a:r>
              <a:rPr kumimoji="1" lang="en-US" altLang="zh-CN" sz="2400" dirty="0"/>
              <a:t>20bpDNA</a:t>
            </a:r>
            <a:r>
              <a:rPr kumimoji="1" lang="zh-CN" altLang="en-US" sz="2400" dirty="0"/>
              <a:t>，以密封核小体的出入口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组蛋白</a:t>
            </a:r>
            <a:r>
              <a:rPr kumimoji="1" lang="en-US" altLang="zh-CN" sz="2400" dirty="0"/>
              <a:t>H1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166bpDNA</a:t>
            </a:r>
            <a:r>
              <a:rPr kumimoji="1" lang="zh-CN" altLang="en-US" sz="2400" dirty="0"/>
              <a:t>的核小体称染色质小体</a:t>
            </a:r>
          </a:p>
        </p:txBody>
      </p:sp>
      <p:sp>
        <p:nvSpPr>
          <p:cNvPr id="102404" name="标题 1">
            <a:extLst>
              <a:ext uri="{FF2B5EF4-FFF2-40B4-BE49-F238E27FC236}">
                <a16:creationId xmlns:a16="http://schemas.microsoft.com/office/drawing/2014/main" id="{67A1A0B6-E7BE-4300-9EEA-8FC70E2A7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229417"/>
            <a:ext cx="8073821" cy="365522"/>
          </a:xfrm>
        </p:spPr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组蛋白将核小体拉在一起形成染色小体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004EEDB9-5268-4F1F-B718-79C1646CC7A2}"/>
              </a:ext>
            </a:extLst>
          </p:cNvPr>
          <p:cNvSpPr>
            <a:spLocks noChangeArrowheads="1"/>
          </p:cNvSpPr>
          <p:nvPr/>
        </p:nvSpPr>
        <p:spPr bwMode="black">
          <a:xfrm>
            <a:off x="755576" y="3550860"/>
            <a:ext cx="4279849" cy="129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ts val="9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zh-CN" altLang="zh-CN" sz="2400" b="1" dirty="0">
                <a:ea typeface="微软雅黑" panose="020B0503020204020204" pitchFamily="34" charset="-122"/>
              </a:rPr>
              <a:t>维持核小体上</a:t>
            </a:r>
            <a:r>
              <a:rPr lang="en-US" altLang="zh-CN" sz="2400" b="1" dirty="0">
                <a:ea typeface="微软雅黑" panose="020B0503020204020204" pitchFamily="34" charset="-122"/>
              </a:rPr>
              <a:t>DNA</a:t>
            </a:r>
            <a:r>
              <a:rPr lang="zh-CN" altLang="zh-CN" sz="2400" b="1" dirty="0">
                <a:ea typeface="微软雅黑" panose="020B0503020204020204" pitchFamily="34" charset="-122"/>
              </a:rPr>
              <a:t>的稳定性</a:t>
            </a:r>
            <a:endParaRPr lang="en-US" altLang="zh-CN" sz="2400" b="1" dirty="0"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ts val="90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zh-CN" altLang="zh-CN" sz="2400" b="1" dirty="0">
                <a:ea typeface="微软雅黑" panose="020B0503020204020204" pitchFamily="34" charset="-122"/>
              </a:rPr>
              <a:t>在更高一级别，</a:t>
            </a:r>
            <a:r>
              <a:rPr lang="en-US" altLang="zh-CN" sz="2400" b="1" dirty="0">
                <a:ea typeface="微软雅黑" panose="020B0503020204020204" pitchFamily="34" charset="-122"/>
              </a:rPr>
              <a:t>30nm</a:t>
            </a:r>
            <a:r>
              <a:rPr lang="zh-CN" altLang="zh-CN" sz="2400" b="1" dirty="0">
                <a:ea typeface="微软雅黑" panose="020B0503020204020204" pitchFamily="34" charset="-122"/>
              </a:rPr>
              <a:t>纤</a:t>
            </a:r>
            <a:r>
              <a:rPr lang="zh-CN" altLang="en-US" sz="2400" b="1" dirty="0">
                <a:ea typeface="微软雅黑" panose="020B0503020204020204" pitchFamily="34" charset="-122"/>
              </a:rPr>
              <a:t>丝</a:t>
            </a:r>
            <a:r>
              <a:rPr lang="zh-CN" altLang="zh-CN" sz="2400" b="1" dirty="0">
                <a:ea typeface="微软雅黑" panose="020B0503020204020204" pitchFamily="34" charset="-122"/>
              </a:rPr>
              <a:t>的组装中也具有重要作用</a:t>
            </a:r>
            <a:endParaRPr lang="en-US" altLang="en-US" sz="2400" b="1" dirty="0"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EE462E-7928-417A-BD3B-2A4EC8266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标题 1">
            <a:extLst>
              <a:ext uri="{FF2B5EF4-FFF2-40B4-BE49-F238E27FC236}">
                <a16:creationId xmlns:a16="http://schemas.microsoft.com/office/drawing/2014/main" id="{50DFA25E-2001-4567-B824-6AEFF8B78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5616" y="260648"/>
            <a:ext cx="6341269" cy="365522"/>
          </a:xfrm>
        </p:spPr>
        <p:txBody>
          <a:bodyPr/>
          <a:lstStyle/>
          <a:p>
            <a:pPr algn="ctr"/>
            <a:r>
              <a:rPr lang="zh-CN" altLang="en-US" sz="3600" dirty="0"/>
              <a:t>连接</a:t>
            </a:r>
            <a:r>
              <a:rPr lang="en-US" altLang="zh-CN" sz="3600" dirty="0"/>
              <a:t>DNA</a:t>
            </a:r>
            <a:endParaRPr lang="zh-CN" alt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F9E8F-60C5-4102-AB20-0D8798754C6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12088" y="1257060"/>
            <a:ext cx="8119824" cy="81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32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400" dirty="0"/>
              <a:t>两个相邻核小体之间以连接</a:t>
            </a:r>
            <a:r>
              <a:rPr lang="en-US" altLang="zh-CN" sz="2400" dirty="0"/>
              <a:t>DNA </a:t>
            </a:r>
            <a:r>
              <a:rPr lang="zh-CN" altLang="zh-CN" sz="2400" dirty="0"/>
              <a:t>相连，生成约</a:t>
            </a:r>
            <a:r>
              <a:rPr lang="en-US" altLang="zh-CN" sz="2400" dirty="0"/>
              <a:t>200bp</a:t>
            </a:r>
            <a:r>
              <a:rPr lang="zh-CN" altLang="zh-CN" sz="2400" dirty="0"/>
              <a:t>的核小体。</a:t>
            </a:r>
            <a:endParaRPr lang="zh-CN" altLang="en-US" sz="24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F53AB64-214B-40B0-A9CD-1B84D33E852C}"/>
              </a:ext>
            </a:extLst>
          </p:cNvPr>
          <p:cNvGrpSpPr/>
          <p:nvPr/>
        </p:nvGrpSpPr>
        <p:grpSpPr>
          <a:xfrm>
            <a:off x="2137411" y="2528650"/>
            <a:ext cx="4423172" cy="2743200"/>
            <a:chOff x="2849880" y="2228533"/>
            <a:chExt cx="5897563" cy="3657600"/>
          </a:xfrm>
        </p:grpSpPr>
        <p:pic>
          <p:nvPicPr>
            <p:cNvPr id="104450" name="Picture 4" descr="linker">
              <a:extLst>
                <a:ext uri="{FF2B5EF4-FFF2-40B4-BE49-F238E27FC236}">
                  <a16:creationId xmlns:a16="http://schemas.microsoft.com/office/drawing/2014/main" id="{1DDF43BE-18AD-47E1-AAF0-34134B2BA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6000" contras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880" y="2228533"/>
              <a:ext cx="5897563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1071DDF-F5F2-4724-81D2-670D20D70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642" y="4916806"/>
              <a:ext cx="1655763" cy="863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en-US" altLang="zh-CN" b="1" dirty="0">
                  <a:latin typeface="+mn-ea"/>
                </a:rPr>
                <a:t>Linker DNA</a:t>
              </a:r>
            </a:p>
            <a:p>
              <a:pPr algn="ctr" eaLnBrk="1" hangingPunct="1">
                <a:defRPr/>
              </a:pPr>
              <a:r>
                <a:rPr kumimoji="1" lang="en-US" altLang="zh-CN" b="1" dirty="0">
                  <a:latin typeface="+mn-ea"/>
                </a:rPr>
                <a:t>10 to 100 </a:t>
              </a:r>
              <a:r>
                <a:rPr kumimoji="1" lang="en-US" altLang="zh-CN" b="1" dirty="0" err="1">
                  <a:latin typeface="+mn-ea"/>
                </a:rPr>
                <a:t>bp</a:t>
              </a:r>
              <a:endParaRPr kumimoji="1" lang="en-US" altLang="zh-CN" b="1" dirty="0">
                <a:latin typeface="+mn-ea"/>
              </a:endParaRPr>
            </a:p>
            <a:p>
              <a:pPr algn="ctr" eaLnBrk="1" hangingPunct="1">
                <a:defRPr/>
              </a:pPr>
              <a:r>
                <a:rPr kumimoji="1" lang="en-US" altLang="zh-CN" b="1" dirty="0">
                  <a:latin typeface="+mn-ea"/>
                </a:rPr>
                <a:t>average 55 </a:t>
              </a:r>
              <a:r>
                <a:rPr kumimoji="1" lang="en-US" altLang="zh-CN" b="1" dirty="0" err="1">
                  <a:latin typeface="+mn-ea"/>
                </a:rPr>
                <a:t>bp</a:t>
              </a:r>
              <a:endParaRPr kumimoji="1" lang="en-US" altLang="zh-CN" b="1" dirty="0">
                <a:latin typeface="+mn-ea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882AE3-6130-49BE-8574-342041D12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矩形 4">
            <a:extLst>
              <a:ext uri="{FF2B5EF4-FFF2-40B4-BE49-F238E27FC236}">
                <a16:creationId xmlns:a16="http://schemas.microsoft.com/office/drawing/2014/main" id="{DD8B769E-E88B-4843-AA3C-DB40BB24F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69" y="90927"/>
            <a:ext cx="67437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 sz="4000" dirty="0"/>
              <a:t>核小体结构</a:t>
            </a:r>
            <a:endParaRPr kumimoji="1" lang="en-US" altLang="zh-CN" sz="4000" dirty="0"/>
          </a:p>
        </p:txBody>
      </p:sp>
      <p:sp>
        <p:nvSpPr>
          <p:cNvPr id="97283" name="文本框 10">
            <a:extLst>
              <a:ext uri="{FF2B5EF4-FFF2-40B4-BE49-F238E27FC236}">
                <a16:creationId xmlns:a16="http://schemas.microsoft.com/office/drawing/2014/main" id="{3EE18696-6717-4A5C-AE4A-259B0DBFC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1564481"/>
            <a:ext cx="20323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/>
              <a:t>核小体组蛋白核心</a:t>
            </a:r>
          </a:p>
        </p:txBody>
      </p:sp>
      <p:grpSp>
        <p:nvGrpSpPr>
          <p:cNvPr id="97284" name="组合 4">
            <a:extLst>
              <a:ext uri="{FF2B5EF4-FFF2-40B4-BE49-F238E27FC236}">
                <a16:creationId xmlns:a16="http://schemas.microsoft.com/office/drawing/2014/main" id="{26855090-B246-4A74-9971-94B5F9381C31}"/>
              </a:ext>
            </a:extLst>
          </p:cNvPr>
          <p:cNvGrpSpPr>
            <a:grpSpLocks/>
          </p:cNvGrpSpPr>
          <p:nvPr/>
        </p:nvGrpSpPr>
        <p:grpSpPr bwMode="auto">
          <a:xfrm>
            <a:off x="971600" y="1226938"/>
            <a:ext cx="7416824" cy="4650333"/>
            <a:chOff x="1600200" y="874181"/>
            <a:chExt cx="9493192" cy="5873368"/>
          </a:xfrm>
        </p:grpSpPr>
        <p:pic>
          <p:nvPicPr>
            <p:cNvPr id="97285" name="图片 2">
              <a:extLst>
                <a:ext uri="{FF2B5EF4-FFF2-40B4-BE49-F238E27FC236}">
                  <a16:creationId xmlns:a16="http://schemas.microsoft.com/office/drawing/2014/main" id="{19C28BEA-E9F9-42FB-9617-77A29EBAA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114" y="889674"/>
              <a:ext cx="8791575" cy="585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286" name="文本框 3">
              <a:extLst>
                <a:ext uri="{FF2B5EF4-FFF2-40B4-BE49-F238E27FC236}">
                  <a16:creationId xmlns:a16="http://schemas.microsoft.com/office/drawing/2014/main" id="{77882D25-50D1-473D-8FB3-CE00516F1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9591" y="946205"/>
              <a:ext cx="1534603" cy="492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/>
                <a:t>连接</a:t>
              </a:r>
              <a:r>
                <a:rPr lang="en-US" altLang="zh-CN" sz="1800"/>
                <a:t>DNA</a:t>
              </a:r>
              <a:endParaRPr lang="zh-CN" altLang="en-US" sz="1800"/>
            </a:p>
          </p:txBody>
        </p:sp>
        <p:sp>
          <p:nvSpPr>
            <p:cNvPr id="97287" name="文本框 8">
              <a:extLst>
                <a:ext uri="{FF2B5EF4-FFF2-40B4-BE49-F238E27FC236}">
                  <a16:creationId xmlns:a16="http://schemas.microsoft.com/office/drawing/2014/main" id="{064EECDE-F85E-420A-B559-BE295F6AE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2243593"/>
              <a:ext cx="2710069" cy="492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/>
                <a:t>染色质的串珠结构</a:t>
              </a:r>
            </a:p>
          </p:txBody>
        </p:sp>
        <p:sp>
          <p:nvSpPr>
            <p:cNvPr id="97288" name="文本框 9">
              <a:extLst>
                <a:ext uri="{FF2B5EF4-FFF2-40B4-BE49-F238E27FC236}">
                  <a16:creationId xmlns:a16="http://schemas.microsoft.com/office/drawing/2014/main" id="{4F5A3E95-E1A5-45BF-A93F-0A31F8F45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192" y="2289760"/>
              <a:ext cx="2246906" cy="1231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/>
                <a:t>核小体，包括约</a:t>
              </a:r>
              <a:r>
                <a:rPr lang="en-US" altLang="zh-CN" sz="1800"/>
                <a:t>200bp</a:t>
              </a:r>
              <a:r>
                <a:rPr lang="zh-CN" altLang="en-US" sz="1800"/>
                <a:t>的</a:t>
              </a:r>
              <a:r>
                <a:rPr lang="en-US" altLang="zh-CN" sz="1800"/>
                <a:t>DNA</a:t>
              </a:r>
              <a:endParaRPr lang="zh-CN" altLang="en-US" sz="1800"/>
            </a:p>
          </p:txBody>
        </p:sp>
        <p:sp>
          <p:nvSpPr>
            <p:cNvPr id="97289" name="文本框 11">
              <a:extLst>
                <a:ext uri="{FF2B5EF4-FFF2-40B4-BE49-F238E27FC236}">
                  <a16:creationId xmlns:a16="http://schemas.microsoft.com/office/drawing/2014/main" id="{4FBD5BB3-330A-4809-B8C8-6AA1FCE47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2456" y="3042014"/>
              <a:ext cx="1747299" cy="1231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dirty="0"/>
                <a:t>核酸酶降解连接</a:t>
              </a:r>
              <a:r>
                <a:rPr lang="en-US" altLang="zh-CN" sz="1800" dirty="0"/>
                <a:t>DNA</a:t>
              </a:r>
              <a:endParaRPr lang="zh-CN" altLang="en-US" sz="1800" dirty="0"/>
            </a:p>
          </p:txBody>
        </p:sp>
        <p:sp>
          <p:nvSpPr>
            <p:cNvPr id="97290" name="文本框 12">
              <a:extLst>
                <a:ext uri="{FF2B5EF4-FFF2-40B4-BE49-F238E27FC236}">
                  <a16:creationId xmlns:a16="http://schemas.microsoft.com/office/drawing/2014/main" id="{B2CE889B-B8A0-4F91-A089-5E46608BE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5519" y="5810610"/>
              <a:ext cx="1961595" cy="8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dirty="0"/>
                <a:t>释放核小体核心颗粒</a:t>
              </a:r>
            </a:p>
          </p:txBody>
        </p:sp>
        <p:sp>
          <p:nvSpPr>
            <p:cNvPr id="97291" name="文本框 13">
              <a:extLst>
                <a:ext uri="{FF2B5EF4-FFF2-40B4-BE49-F238E27FC236}">
                  <a16:creationId xmlns:a16="http://schemas.microsoft.com/office/drawing/2014/main" id="{9B30686C-F2B8-4E71-8077-5926E81A5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2178" y="874181"/>
              <a:ext cx="1761214" cy="8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dirty="0"/>
                <a:t>核小体核心颗粒</a:t>
              </a:r>
            </a:p>
          </p:txBody>
        </p:sp>
        <p:sp>
          <p:nvSpPr>
            <p:cNvPr id="97292" name="文本框 14">
              <a:extLst>
                <a:ext uri="{FF2B5EF4-FFF2-40B4-BE49-F238E27FC236}">
                  <a16:creationId xmlns:a16="http://schemas.microsoft.com/office/drawing/2014/main" id="{75BD820E-1A58-450F-894F-64FB0B9F0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6565" y="2106626"/>
              <a:ext cx="1624715" cy="8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/>
                <a:t>高盐溶液中解离</a:t>
              </a:r>
            </a:p>
          </p:txBody>
        </p:sp>
        <p:sp>
          <p:nvSpPr>
            <p:cNvPr id="97293" name="文本框 15">
              <a:extLst>
                <a:ext uri="{FF2B5EF4-FFF2-40B4-BE49-F238E27FC236}">
                  <a16:creationId xmlns:a16="http://schemas.microsoft.com/office/drawing/2014/main" id="{1E986CFF-DDCD-477B-8E8B-75B1120D0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6331" y="3869078"/>
              <a:ext cx="2030234" cy="8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/>
                <a:t>组蛋白八聚体</a:t>
              </a:r>
            </a:p>
          </p:txBody>
        </p:sp>
        <p:sp>
          <p:nvSpPr>
            <p:cNvPr id="97294" name="文本框 16">
              <a:extLst>
                <a:ext uri="{FF2B5EF4-FFF2-40B4-BE49-F238E27FC236}">
                  <a16:creationId xmlns:a16="http://schemas.microsoft.com/office/drawing/2014/main" id="{FD4CA314-04BE-45EB-B8D6-E92604039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6565" y="3898165"/>
              <a:ext cx="2236965" cy="8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/>
                <a:t>146-147bpDNA</a:t>
              </a:r>
              <a:endParaRPr lang="zh-CN" altLang="en-US" sz="1800"/>
            </a:p>
          </p:txBody>
        </p:sp>
        <p:sp>
          <p:nvSpPr>
            <p:cNvPr id="97295" name="文本框 17">
              <a:extLst>
                <a:ext uri="{FF2B5EF4-FFF2-40B4-BE49-F238E27FC236}">
                  <a16:creationId xmlns:a16="http://schemas.microsoft.com/office/drawing/2014/main" id="{50104030-8235-490C-A3D5-108C4AC40D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7464" y="4800533"/>
              <a:ext cx="1624715" cy="492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/>
                <a:t>解离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23F637-FB27-490C-A5D6-2B7FCA1AEE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>
            <a:extLst>
              <a:ext uri="{FF2B5EF4-FFF2-40B4-BE49-F238E27FC236}">
                <a16:creationId xmlns:a16="http://schemas.microsoft.com/office/drawing/2014/main" id="{5F4B8232-0A19-4C8C-AEF6-3EE950180A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6670" y="212777"/>
            <a:ext cx="6400800" cy="377429"/>
          </a:xfrm>
        </p:spPr>
        <p:txBody>
          <a:bodyPr/>
          <a:lstStyle/>
          <a:p>
            <a:r>
              <a:rPr lang="zh-CN" altLang="en-US" sz="4000" dirty="0"/>
              <a:t>核小体的组装</a:t>
            </a:r>
          </a:p>
        </p:txBody>
      </p:sp>
      <p:grpSp>
        <p:nvGrpSpPr>
          <p:cNvPr id="105475" name="组合 3">
            <a:extLst>
              <a:ext uri="{FF2B5EF4-FFF2-40B4-BE49-F238E27FC236}">
                <a16:creationId xmlns:a16="http://schemas.microsoft.com/office/drawing/2014/main" id="{42A06CEB-93D6-447D-AB4F-767A3E3DB78B}"/>
              </a:ext>
            </a:extLst>
          </p:cNvPr>
          <p:cNvGrpSpPr>
            <a:grpSpLocks/>
          </p:cNvGrpSpPr>
          <p:nvPr/>
        </p:nvGrpSpPr>
        <p:grpSpPr bwMode="auto">
          <a:xfrm>
            <a:off x="753474" y="1340768"/>
            <a:ext cx="7509464" cy="4176464"/>
            <a:chOff x="-284838" y="1060559"/>
            <a:chExt cx="9776464" cy="5278362"/>
          </a:xfrm>
        </p:grpSpPr>
        <p:sp>
          <p:nvSpPr>
            <p:cNvPr id="5" name="圆角矩形标注 4">
              <a:extLst>
                <a:ext uri="{FF2B5EF4-FFF2-40B4-BE49-F238E27FC236}">
                  <a16:creationId xmlns:a16="http://schemas.microsoft.com/office/drawing/2014/main" id="{2F041B43-3DDB-45CC-BA39-3C0ACBE7F586}"/>
                </a:ext>
              </a:extLst>
            </p:cNvPr>
            <p:cNvSpPr/>
            <p:nvPr/>
          </p:nvSpPr>
          <p:spPr>
            <a:xfrm>
              <a:off x="-284838" y="4388796"/>
              <a:ext cx="1857281" cy="1571487"/>
            </a:xfrm>
            <a:prstGeom prst="wedgeRoundRectCallout">
              <a:avLst>
                <a:gd name="adj1" fmla="val 78563"/>
                <a:gd name="adj2" fmla="val 38444"/>
                <a:gd name="adj3" fmla="val 16667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圆角矩形标注 5">
              <a:extLst>
                <a:ext uri="{FF2B5EF4-FFF2-40B4-BE49-F238E27FC236}">
                  <a16:creationId xmlns:a16="http://schemas.microsoft.com/office/drawing/2014/main" id="{74D604F9-57E7-4CF5-A710-F5A8D8E3D2B2}"/>
                </a:ext>
              </a:extLst>
            </p:cNvPr>
            <p:cNvSpPr/>
            <p:nvPr/>
          </p:nvSpPr>
          <p:spPr>
            <a:xfrm>
              <a:off x="7920079" y="3573070"/>
              <a:ext cx="1571547" cy="1569900"/>
            </a:xfrm>
            <a:prstGeom prst="wedgeRoundRectCallout">
              <a:avLst>
                <a:gd name="adj1" fmla="val -84519"/>
                <a:gd name="adj2" fmla="val -7825"/>
                <a:gd name="adj3" fmla="val 16667"/>
              </a:avLst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圆角矩形标注 6">
              <a:extLst>
                <a:ext uri="{FF2B5EF4-FFF2-40B4-BE49-F238E27FC236}">
                  <a16:creationId xmlns:a16="http://schemas.microsoft.com/office/drawing/2014/main" id="{15182A58-C39F-4E94-89E7-FF2734757BCD}"/>
                </a:ext>
              </a:extLst>
            </p:cNvPr>
            <p:cNvSpPr/>
            <p:nvPr/>
          </p:nvSpPr>
          <p:spPr>
            <a:xfrm>
              <a:off x="6956138" y="1080621"/>
              <a:ext cx="1571547" cy="1571487"/>
            </a:xfrm>
            <a:prstGeom prst="wedgeRoundRectCallout">
              <a:avLst>
                <a:gd name="adj1" fmla="val -101030"/>
                <a:gd name="adj2" fmla="val -25908"/>
                <a:gd name="adj3" fmla="val 16667"/>
              </a:avLst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圆角矩形标注 7">
              <a:extLst>
                <a:ext uri="{FF2B5EF4-FFF2-40B4-BE49-F238E27FC236}">
                  <a16:creationId xmlns:a16="http://schemas.microsoft.com/office/drawing/2014/main" id="{8FEF57D6-DF29-497B-BDAD-90499760C691}"/>
                </a:ext>
              </a:extLst>
            </p:cNvPr>
            <p:cNvSpPr/>
            <p:nvPr/>
          </p:nvSpPr>
          <p:spPr>
            <a:xfrm>
              <a:off x="389377" y="1965354"/>
              <a:ext cx="1785847" cy="1571487"/>
            </a:xfrm>
            <a:prstGeom prst="wedgeRoundRectCallout">
              <a:avLst>
                <a:gd name="adj1" fmla="val 83736"/>
                <a:gd name="adj2" fmla="val -10533"/>
                <a:gd name="adj3" fmla="val 16667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480" name="Rectangle 2">
              <a:extLst>
                <a:ext uri="{FF2B5EF4-FFF2-40B4-BE49-F238E27FC236}">
                  <a16:creationId xmlns:a16="http://schemas.microsoft.com/office/drawing/2014/main" id="{0C7D9448-8D15-472E-95A2-B70EA3076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558" y="1060559"/>
              <a:ext cx="4072193" cy="943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/>
                <a:t>DNA + Histone octamer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/>
                <a:t>DNA + </a:t>
              </a:r>
              <a:r>
                <a:rPr lang="zh-CN" altLang="en-US" sz="2000" dirty="0"/>
                <a:t>组蛋白八聚体核心</a:t>
              </a:r>
              <a:endParaRPr lang="en-US" altLang="zh-CN" sz="2000" dirty="0"/>
            </a:p>
          </p:txBody>
        </p:sp>
        <p:sp>
          <p:nvSpPr>
            <p:cNvPr id="105481" name="Rectangle 3">
              <a:extLst>
                <a:ext uri="{FF2B5EF4-FFF2-40B4-BE49-F238E27FC236}">
                  <a16:creationId xmlns:a16="http://schemas.microsoft.com/office/drawing/2014/main" id="{0CF096BA-0DC8-4630-A382-C33F85D0E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837" y="2285743"/>
              <a:ext cx="3161392" cy="1209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/>
                <a:t>Nucleosome core</a:t>
              </a:r>
            </a:p>
            <a:p>
              <a:pPr algn="ctr" eaLnBrk="1" hangingPunct="1">
                <a:lnSpc>
                  <a:spcPct val="14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/>
                <a:t>(</a:t>
              </a:r>
              <a:r>
                <a:rPr lang="zh-CN" altLang="en-US" sz="2000"/>
                <a:t>核小体核心 </a:t>
              </a:r>
              <a:r>
                <a:rPr lang="en-US" altLang="zh-CN" sz="2000"/>
                <a:t>146bp)</a:t>
              </a:r>
            </a:p>
          </p:txBody>
        </p:sp>
        <p:sp>
          <p:nvSpPr>
            <p:cNvPr id="105482" name="Rectangle 4">
              <a:extLst>
                <a:ext uri="{FF2B5EF4-FFF2-40B4-BE49-F238E27FC236}">
                  <a16:creationId xmlns:a16="http://schemas.microsoft.com/office/drawing/2014/main" id="{563E1923-1019-45D3-929D-0E8A3B65A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100" y="3573464"/>
              <a:ext cx="821124" cy="451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/>
                <a:t>+ H1</a:t>
              </a:r>
            </a:p>
          </p:txBody>
        </p:sp>
        <p:sp>
          <p:nvSpPr>
            <p:cNvPr id="105483" name="Rectangle 5">
              <a:extLst>
                <a:ext uri="{FF2B5EF4-FFF2-40B4-BE49-F238E27FC236}">
                  <a16:creationId xmlns:a16="http://schemas.microsoft.com/office/drawing/2014/main" id="{97F2B06F-CBE1-4BFC-911A-D2AC4185E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459" y="4174907"/>
              <a:ext cx="5480541" cy="533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 err="1"/>
                <a:t>Chromatosome</a:t>
              </a:r>
              <a:r>
                <a:rPr lang="en-US" altLang="zh-CN" sz="2000" dirty="0"/>
                <a:t> (</a:t>
              </a:r>
              <a:r>
                <a:rPr lang="zh-CN" altLang="en-US" sz="2000" dirty="0"/>
                <a:t>染色质小体 </a:t>
              </a:r>
              <a:r>
                <a:rPr lang="en-US" altLang="zh-CN" sz="2000" dirty="0"/>
                <a:t>166bp)</a:t>
              </a:r>
            </a:p>
          </p:txBody>
        </p:sp>
        <p:sp>
          <p:nvSpPr>
            <p:cNvPr id="105484" name="Rectangle 6">
              <a:extLst>
                <a:ext uri="{FF2B5EF4-FFF2-40B4-BE49-F238E27FC236}">
                  <a16:creationId xmlns:a16="http://schemas.microsoft.com/office/drawing/2014/main" id="{E6CB441F-4754-43C3-A16E-A30C94D15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100" y="5014913"/>
              <a:ext cx="1824939" cy="451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/>
                <a:t>+ linker DNA</a:t>
              </a:r>
            </a:p>
          </p:txBody>
        </p:sp>
        <p:sp>
          <p:nvSpPr>
            <p:cNvPr id="105485" name="Rectangle 7">
              <a:extLst>
                <a:ext uri="{FF2B5EF4-FFF2-40B4-BE49-F238E27FC236}">
                  <a16:creationId xmlns:a16="http://schemas.microsoft.com/office/drawing/2014/main" id="{7B53CB9B-3273-4ED1-80F1-2455E9099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334" y="5805488"/>
              <a:ext cx="5997495" cy="533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u="sng"/>
                <a:t>Nucleosome</a:t>
              </a:r>
              <a:r>
                <a:rPr lang="en-US" altLang="zh-CN" sz="2000"/>
                <a:t> (</a:t>
              </a:r>
              <a:r>
                <a:rPr lang="zh-CN" altLang="en-US" sz="2000"/>
                <a:t>核小体</a:t>
              </a:r>
              <a:r>
                <a:rPr lang="en-US" altLang="zh-CN" sz="2000"/>
                <a:t>) (~200 bp of DNA)</a:t>
              </a:r>
            </a:p>
          </p:txBody>
        </p:sp>
        <p:sp>
          <p:nvSpPr>
            <p:cNvPr id="105486" name="Line 8">
              <a:extLst>
                <a:ext uri="{FF2B5EF4-FFF2-40B4-BE49-F238E27FC236}">
                  <a16:creationId xmlns:a16="http://schemas.microsoft.com/office/drawing/2014/main" id="{9FD808D8-B46E-45A0-898F-B56F78769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6534" y="1927007"/>
              <a:ext cx="0" cy="5399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sz="2000"/>
            </a:p>
          </p:txBody>
        </p:sp>
        <p:sp>
          <p:nvSpPr>
            <p:cNvPr id="105487" name="Line 9">
              <a:extLst>
                <a:ext uri="{FF2B5EF4-FFF2-40B4-BE49-F238E27FC236}">
                  <a16:creationId xmlns:a16="http://schemas.microsoft.com/office/drawing/2014/main" id="{F4F2FB8F-6D0A-47BF-A040-2CA8186E6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7175" y="3357563"/>
              <a:ext cx="0" cy="7921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sz="2000"/>
            </a:p>
          </p:txBody>
        </p:sp>
        <p:sp>
          <p:nvSpPr>
            <p:cNvPr id="105488" name="Line 10">
              <a:extLst>
                <a:ext uri="{FF2B5EF4-FFF2-40B4-BE49-F238E27FC236}">
                  <a16:creationId xmlns:a16="http://schemas.microsoft.com/office/drawing/2014/main" id="{FCA2BF41-5C72-4A76-8FB4-80131750E3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7175" y="4797425"/>
              <a:ext cx="0" cy="863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sz="2000"/>
            </a:p>
          </p:txBody>
        </p:sp>
        <p:sp>
          <p:nvSpPr>
            <p:cNvPr id="105489" name="Freeform 11">
              <a:extLst>
                <a:ext uri="{FF2B5EF4-FFF2-40B4-BE49-F238E27FC236}">
                  <a16:creationId xmlns:a16="http://schemas.microsoft.com/office/drawing/2014/main" id="{C783A5FF-97CA-47DB-885F-ADC036FE2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4" y="3536950"/>
              <a:ext cx="720725" cy="533433"/>
            </a:xfrm>
            <a:custGeom>
              <a:avLst/>
              <a:gdLst>
                <a:gd name="T0" fmla="*/ 2147483646 w 454"/>
                <a:gd name="T1" fmla="*/ 2147483646 h 204"/>
                <a:gd name="T2" fmla="*/ 2147483646 w 454"/>
                <a:gd name="T3" fmla="*/ 2147483646 h 204"/>
                <a:gd name="T4" fmla="*/ 0 w 454"/>
                <a:gd name="T5" fmla="*/ 2147483646 h 204"/>
                <a:gd name="T6" fmla="*/ 0 60000 65536"/>
                <a:gd name="T7" fmla="*/ 0 60000 65536"/>
                <a:gd name="T8" fmla="*/ 0 60000 65536"/>
                <a:gd name="T9" fmla="*/ 0 w 454"/>
                <a:gd name="T10" fmla="*/ 0 h 204"/>
                <a:gd name="T11" fmla="*/ 454 w 454"/>
                <a:gd name="T12" fmla="*/ 204 h 2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4" h="204">
                  <a:moveTo>
                    <a:pt x="454" y="68"/>
                  </a:moveTo>
                  <a:cubicBezTo>
                    <a:pt x="333" y="34"/>
                    <a:pt x="213" y="0"/>
                    <a:pt x="137" y="23"/>
                  </a:cubicBezTo>
                  <a:cubicBezTo>
                    <a:pt x="61" y="46"/>
                    <a:pt x="30" y="125"/>
                    <a:pt x="0" y="20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sz="2000"/>
            </a:p>
          </p:txBody>
        </p:sp>
        <p:sp>
          <p:nvSpPr>
            <p:cNvPr id="105490" name="Freeform 12">
              <a:extLst>
                <a:ext uri="{FF2B5EF4-FFF2-40B4-BE49-F238E27FC236}">
                  <a16:creationId xmlns:a16="http://schemas.microsoft.com/office/drawing/2014/main" id="{395139A1-044B-4616-AB9E-C3294C58C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4" y="4881564"/>
              <a:ext cx="720725" cy="533433"/>
            </a:xfrm>
            <a:custGeom>
              <a:avLst/>
              <a:gdLst>
                <a:gd name="T0" fmla="*/ 2147483646 w 454"/>
                <a:gd name="T1" fmla="*/ 2147483646 h 310"/>
                <a:gd name="T2" fmla="*/ 2147483646 w 454"/>
                <a:gd name="T3" fmla="*/ 2147483646 h 310"/>
                <a:gd name="T4" fmla="*/ 0 w 454"/>
                <a:gd name="T5" fmla="*/ 2147483646 h 310"/>
                <a:gd name="T6" fmla="*/ 0 60000 65536"/>
                <a:gd name="T7" fmla="*/ 0 60000 65536"/>
                <a:gd name="T8" fmla="*/ 0 60000 65536"/>
                <a:gd name="T9" fmla="*/ 0 w 454"/>
                <a:gd name="T10" fmla="*/ 0 h 310"/>
                <a:gd name="T11" fmla="*/ 454 w 454"/>
                <a:gd name="T12" fmla="*/ 310 h 3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4" h="310">
                  <a:moveTo>
                    <a:pt x="454" y="83"/>
                  </a:moveTo>
                  <a:cubicBezTo>
                    <a:pt x="310" y="41"/>
                    <a:pt x="166" y="0"/>
                    <a:pt x="91" y="38"/>
                  </a:cubicBezTo>
                  <a:cubicBezTo>
                    <a:pt x="16" y="76"/>
                    <a:pt x="8" y="193"/>
                    <a:pt x="0" y="31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sz="2000"/>
            </a:p>
          </p:txBody>
        </p:sp>
        <p:pic>
          <p:nvPicPr>
            <p:cNvPr id="105491" name="Picture 8">
              <a:extLst>
                <a:ext uri="{FF2B5EF4-FFF2-40B4-BE49-F238E27FC236}">
                  <a16:creationId xmlns:a16="http://schemas.microsoft.com/office/drawing/2014/main" id="{2049D50E-A9D4-4A34-B4DA-577624C2B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748" y="1166276"/>
              <a:ext cx="1214438" cy="1400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492" name="Picture 14">
              <a:extLst>
                <a:ext uri="{FF2B5EF4-FFF2-40B4-BE49-F238E27FC236}">
                  <a16:creationId xmlns:a16="http://schemas.microsoft.com/office/drawing/2014/main" id="{77A1D37F-8206-4BAF-BF58-8110C2C45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669" y="2037308"/>
              <a:ext cx="1395413" cy="142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493" name="Picture 16">
              <a:extLst>
                <a:ext uri="{FF2B5EF4-FFF2-40B4-BE49-F238E27FC236}">
                  <a16:creationId xmlns:a16="http://schemas.microsoft.com/office/drawing/2014/main" id="{97032CBF-1615-4569-B2CD-9DDFF5DCB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8054" y="4495883"/>
              <a:ext cx="1512888" cy="135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494" name="Picture 17">
              <a:extLst>
                <a:ext uri="{FF2B5EF4-FFF2-40B4-BE49-F238E27FC236}">
                  <a16:creationId xmlns:a16="http://schemas.microsoft.com/office/drawing/2014/main" id="{F8F3923D-CD43-48D6-83CA-A243C1F2E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078" y="3799147"/>
              <a:ext cx="1285875" cy="1090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A9AEA1-E8D9-4259-ADF5-EB3FB9FBF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>
            <a:extLst>
              <a:ext uri="{FF2B5EF4-FFF2-40B4-BE49-F238E27FC236}">
                <a16:creationId xmlns:a16="http://schemas.microsoft.com/office/drawing/2014/main" id="{9FB894CC-C14A-4769-AF47-5869AB4222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1763" y="908720"/>
            <a:ext cx="8711456" cy="260508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/>
              <a:t>超螺旋</a:t>
            </a:r>
            <a:endParaRPr lang="en-US" altLang="zh-CN" sz="28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/>
              <a:t>直径</a:t>
            </a:r>
            <a:r>
              <a:rPr lang="en-US" altLang="zh-CN" sz="2400" dirty="0"/>
              <a:t>11nm</a:t>
            </a:r>
            <a:r>
              <a:rPr lang="zh-CN" altLang="en-US" sz="2400" dirty="0"/>
              <a:t>的串珠结构，按照每六个核小体排列一圈的方式，超螺旋形成</a:t>
            </a:r>
            <a:r>
              <a:rPr lang="en-US" altLang="zh-CN" sz="2400" dirty="0">
                <a:solidFill>
                  <a:srgbClr val="FF0000"/>
                </a:solidFill>
              </a:rPr>
              <a:t>30nm</a:t>
            </a:r>
            <a:r>
              <a:rPr lang="zh-CN" altLang="en-US" sz="2400" dirty="0">
                <a:solidFill>
                  <a:srgbClr val="FF0000"/>
                </a:solidFill>
              </a:rPr>
              <a:t>纤丝（</a:t>
            </a:r>
            <a:r>
              <a:rPr lang="en-US" altLang="zh-CN" sz="2400" dirty="0">
                <a:solidFill>
                  <a:srgbClr val="FF0000"/>
                </a:solidFill>
              </a:rPr>
              <a:t>30nm fiber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/>
              <a:t>结构，进一步实现了六倍的染色质凝缩</a:t>
            </a:r>
            <a:endParaRPr lang="en-US" altLang="zh-CN" sz="24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/>
              <a:t>从</a:t>
            </a:r>
            <a:r>
              <a:rPr lang="en-US" altLang="zh-CN" sz="2400" dirty="0"/>
              <a:t>30nm</a:t>
            </a:r>
            <a:r>
              <a:rPr lang="zh-CN" altLang="en-US" sz="2400" dirty="0"/>
              <a:t>纤丝除去一些</a:t>
            </a:r>
            <a:r>
              <a:rPr lang="en-US" altLang="zh-CN" sz="2400" dirty="0"/>
              <a:t>H1</a:t>
            </a:r>
            <a:r>
              <a:rPr lang="zh-CN" altLang="en-US" sz="2400" dirty="0"/>
              <a:t>会使其展开，形成</a:t>
            </a:r>
            <a:r>
              <a:rPr lang="en-US" altLang="zh-CN" sz="2400" dirty="0"/>
              <a:t>11nm</a:t>
            </a:r>
            <a:r>
              <a:rPr lang="zh-CN" altLang="en-US" sz="2400" dirty="0"/>
              <a:t>的串珠结构</a:t>
            </a:r>
            <a:endParaRPr lang="en-US" altLang="zh-CN" sz="24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/>
              <a:t>重新添加</a:t>
            </a:r>
            <a:r>
              <a:rPr lang="en-US" altLang="zh-CN" sz="2400" dirty="0"/>
              <a:t>H1</a:t>
            </a:r>
            <a:r>
              <a:rPr lang="zh-CN" altLang="en-US" sz="2400" dirty="0"/>
              <a:t>可恢复</a:t>
            </a:r>
            <a:r>
              <a:rPr lang="en-US" altLang="zh-CN" sz="2400" dirty="0"/>
              <a:t>30nm</a:t>
            </a:r>
            <a:r>
              <a:rPr lang="zh-CN" altLang="en-US" sz="2400" dirty="0"/>
              <a:t>纤丝</a:t>
            </a:r>
          </a:p>
        </p:txBody>
      </p:sp>
      <p:sp>
        <p:nvSpPr>
          <p:cNvPr id="106499" name="标题 1">
            <a:extLst>
              <a:ext uri="{FF2B5EF4-FFF2-40B4-BE49-F238E27FC236}">
                <a16:creationId xmlns:a16="http://schemas.microsoft.com/office/drawing/2014/main" id="{665EC1C5-E409-426E-BFF5-95E0B97F52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190500"/>
            <a:ext cx="7086600" cy="487362"/>
          </a:xfrm>
        </p:spPr>
        <p:txBody>
          <a:bodyPr/>
          <a:lstStyle/>
          <a:p>
            <a:r>
              <a:rPr lang="zh-CN" altLang="en-US" sz="3600" dirty="0"/>
              <a:t>高阶包装进一步浓缩染色体</a:t>
            </a:r>
          </a:p>
        </p:txBody>
      </p:sp>
      <p:pic>
        <p:nvPicPr>
          <p:cNvPr id="106500" name="Picture 3">
            <a:extLst>
              <a:ext uri="{FF2B5EF4-FFF2-40B4-BE49-F238E27FC236}">
                <a16:creationId xmlns:a16="http://schemas.microsoft.com/office/drawing/2014/main" id="{2DE5DE0A-F54F-4F6F-95D5-3806FE15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821" y="4542434"/>
            <a:ext cx="4922381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矩形 2">
            <a:extLst>
              <a:ext uri="{FF2B5EF4-FFF2-40B4-BE49-F238E27FC236}">
                <a16:creationId xmlns:a16="http://schemas.microsoft.com/office/drawing/2014/main" id="{722849F6-D125-48CC-A382-858A534D7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752" y="5589240"/>
            <a:ext cx="46805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直接从间期细胞核分离的染色质在电子显微镜中显示为约30nm厚的染色质纤维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71E635-879A-4853-BA45-E759F939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矩形 3"/>
          <p:cNvSpPr>
            <a:spLocks noChangeArrowheads="1"/>
          </p:cNvSpPr>
          <p:nvPr/>
        </p:nvSpPr>
        <p:spPr bwMode="auto">
          <a:xfrm>
            <a:off x="755577" y="1122336"/>
            <a:ext cx="220445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Solenoid </a:t>
            </a:r>
            <a:r>
              <a:rPr kumimoji="1"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螺线管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4822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0442" y="1268416"/>
            <a:ext cx="1673225" cy="22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464" y="4221164"/>
            <a:ext cx="1884363" cy="23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690" y="1268416"/>
            <a:ext cx="2124075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5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4028" y="4149728"/>
            <a:ext cx="19081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879AE69-948F-4495-9EF5-AD00FCA366BC}"/>
              </a:ext>
            </a:extLst>
          </p:cNvPr>
          <p:cNvSpPr/>
          <p:nvPr/>
        </p:nvSpPr>
        <p:spPr>
          <a:xfrm>
            <a:off x="360111" y="97942"/>
            <a:ext cx="3826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30 nm</a:t>
            </a:r>
            <a:r>
              <a:rPr lang="zh-CN" altLang="en-US" sz="3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染色质纤维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A2775AC-1EC3-4BD7-9B0C-FA5A1E422504}"/>
              </a:ext>
            </a:extLst>
          </p:cNvPr>
          <p:cNvGrpSpPr/>
          <p:nvPr/>
        </p:nvGrpSpPr>
        <p:grpSpPr>
          <a:xfrm>
            <a:off x="503241" y="1484785"/>
            <a:ext cx="4140201" cy="1260004"/>
            <a:chOff x="503237" y="1484784"/>
            <a:chExt cx="4140201" cy="1260004"/>
          </a:xfrm>
        </p:grpSpPr>
        <p:pic>
          <p:nvPicPr>
            <p:cNvPr id="3481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9750" y="1557338"/>
              <a:ext cx="4103688" cy="118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694D99E-268E-4631-9FB1-461CCF4A478D}"/>
                </a:ext>
              </a:extLst>
            </p:cNvPr>
            <p:cNvSpPr/>
            <p:nvPr/>
          </p:nvSpPr>
          <p:spPr>
            <a:xfrm>
              <a:off x="503237" y="1484784"/>
              <a:ext cx="684387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1CFAC4-2A96-414F-B8EB-CCF752F8637F}"/>
              </a:ext>
            </a:extLst>
          </p:cNvPr>
          <p:cNvGrpSpPr/>
          <p:nvPr/>
        </p:nvGrpSpPr>
        <p:grpSpPr>
          <a:xfrm>
            <a:off x="197558" y="4353613"/>
            <a:ext cx="4239507" cy="1237565"/>
            <a:chOff x="197556" y="4353610"/>
            <a:chExt cx="4239507" cy="1237565"/>
          </a:xfrm>
        </p:grpSpPr>
        <p:pic>
          <p:nvPicPr>
            <p:cNvPr id="34820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3850" y="4437063"/>
              <a:ext cx="4113213" cy="1154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98BC0DC-DBD0-4629-8E1A-52376840BC5C}"/>
                </a:ext>
              </a:extLst>
            </p:cNvPr>
            <p:cNvSpPr/>
            <p:nvPr/>
          </p:nvSpPr>
          <p:spPr>
            <a:xfrm>
              <a:off x="197556" y="4353610"/>
              <a:ext cx="684387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3">
            <a:extLst>
              <a:ext uri="{FF2B5EF4-FFF2-40B4-BE49-F238E27FC236}">
                <a16:creationId xmlns:a16="http://schemas.microsoft.com/office/drawing/2014/main" id="{DE91A6DE-22DA-4ACE-86B4-F0B34C0FD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431" y="3975399"/>
            <a:ext cx="1178528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zigzag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739510-8A05-4075-9A23-AB202630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4248" y="634527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fld id="{947783DC-65AC-49EB-A525-8DAEABA950D0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77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矩形 1">
            <a:extLst>
              <a:ext uri="{FF2B5EF4-FFF2-40B4-BE49-F238E27FC236}">
                <a16:creationId xmlns:a16="http://schemas.microsoft.com/office/drawing/2014/main" id="{B3DDD66D-BA88-4CB0-A996-0504235C3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1" y="1484784"/>
            <a:ext cx="4695460" cy="46544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57175" indent="-257175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螺线管模型（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Solenoid model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中，核小体以左旋的形式，每六个旋转一圈，盘绕生成了中空的螺线管。这个螺线管中的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linker DNA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有序的链接一个个核小体核心，而核小体是以相同的螺线路径按序排列的。这个螺线管的外径为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30nm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，螺距为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12nm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H1</a:t>
            </a:r>
            <a:r>
              <a:rPr lang="zh-CN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蛋白在核小体折转中排列在了螺线管内部，对螺线管的形成起到了重要作用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C3A15E-C41D-43A2-A3DE-513C01508DC5}"/>
              </a:ext>
            </a:extLst>
          </p:cNvPr>
          <p:cNvSpPr/>
          <p:nvPr/>
        </p:nvSpPr>
        <p:spPr>
          <a:xfrm>
            <a:off x="1403648" y="338430"/>
            <a:ext cx="66865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30nm</a:t>
            </a:r>
            <a:r>
              <a:rPr lang="zh-CN" altLang="en-US" sz="3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纤丝的螺线管模型</a:t>
            </a:r>
            <a:endParaRPr lang="en-US" altLang="zh-CN" sz="36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8548" name="图片 2">
            <a:extLst>
              <a:ext uri="{FF2B5EF4-FFF2-40B4-BE49-F238E27FC236}">
                <a16:creationId xmlns:a16="http://schemas.microsoft.com/office/drawing/2014/main" id="{08C014E5-5BD7-4B0E-AECF-2F721BBF6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980" y="1648955"/>
            <a:ext cx="3945500" cy="382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8ACC57-3CBD-48A6-9D35-986E7DF8C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图片 3">
            <a:extLst>
              <a:ext uri="{FF2B5EF4-FFF2-40B4-BE49-F238E27FC236}">
                <a16:creationId xmlns:a16="http://schemas.microsoft.com/office/drawing/2014/main" id="{44CD5D81-2C94-4524-8199-48C6224C3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28" y="1700809"/>
            <a:ext cx="6513900" cy="2751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18CADF-7B7D-4B04-BB20-E0F6A4BD6494}"/>
              </a:ext>
            </a:extLst>
          </p:cNvPr>
          <p:cNvSpPr/>
          <p:nvPr/>
        </p:nvSpPr>
        <p:spPr>
          <a:xfrm>
            <a:off x="1130374" y="553497"/>
            <a:ext cx="66865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30nm</a:t>
            </a:r>
            <a:r>
              <a:rPr lang="zh-CN" altLang="en-US" sz="3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纤丝的</a:t>
            </a:r>
            <a:r>
              <a:rPr lang="en-US" altLang="zh-CN" sz="3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zigzag</a:t>
            </a:r>
            <a:r>
              <a:rPr lang="zh-CN" altLang="en-US" sz="3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sz="36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9572" name="矩形 2">
            <a:extLst>
              <a:ext uri="{FF2B5EF4-FFF2-40B4-BE49-F238E27FC236}">
                <a16:creationId xmlns:a16="http://schemas.microsoft.com/office/drawing/2014/main" id="{799C373D-5D99-4D92-8F2D-740E387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919508"/>
            <a:ext cx="63367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 dirty="0"/>
              <a:t>Zigzag</a:t>
            </a:r>
            <a:r>
              <a:rPr lang="zh-CN" altLang="zh-CN" sz="2400" dirty="0"/>
              <a:t>模型中，相邻核小体总是相对排列的，而他们之间的</a:t>
            </a:r>
            <a:r>
              <a:rPr lang="en-US" altLang="zh-CN" sz="2400" dirty="0"/>
              <a:t>linker DNA</a:t>
            </a:r>
            <a:r>
              <a:rPr lang="zh-CN" altLang="zh-CN" sz="2400" dirty="0"/>
              <a:t>呈现拉直的状态</a:t>
            </a:r>
            <a:endParaRPr lang="zh-CN" altLang="en-US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E38C43-82BD-4C3D-969C-021F89E73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>
            <a:extLst>
              <a:ext uri="{FF2B5EF4-FFF2-40B4-BE49-F238E27FC236}">
                <a16:creationId xmlns:a16="http://schemas.microsoft.com/office/drawing/2014/main" id="{276F8F28-33E8-40EF-A587-11649E74A7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7544" y="1484784"/>
            <a:ext cx="8038769" cy="354211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0000"/>
                </a:solidFill>
              </a:rPr>
              <a:t>放射环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骨架模型（</a:t>
            </a:r>
            <a:r>
              <a:rPr lang="en-US" altLang="zh-CN" dirty="0">
                <a:solidFill>
                  <a:srgbClr val="FF0000"/>
                </a:solidFill>
              </a:rPr>
              <a:t> radial loop–scaffold model </a:t>
            </a:r>
            <a:r>
              <a:rPr lang="zh-CN" altLang="en-US" dirty="0">
                <a:solidFill>
                  <a:srgbClr val="FF0000"/>
                </a:solidFill>
              </a:rPr>
              <a:t>），</a:t>
            </a:r>
            <a:r>
              <a:rPr lang="zh-CN" altLang="en-US" dirty="0"/>
              <a:t>也叫</a:t>
            </a:r>
            <a:r>
              <a:rPr lang="zh-CN" altLang="en-US" dirty="0">
                <a:solidFill>
                  <a:srgbClr val="FF0000"/>
                </a:solidFill>
              </a:rPr>
              <a:t>袢环模型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首先将</a:t>
            </a:r>
            <a:r>
              <a:rPr lang="en-US" altLang="zh-CN" dirty="0"/>
              <a:t>30nm</a:t>
            </a:r>
            <a:r>
              <a:rPr lang="zh-CN" altLang="en-US" dirty="0"/>
              <a:t>纤丝拉成</a:t>
            </a:r>
            <a:r>
              <a:rPr lang="zh-CN" altLang="en-US" dirty="0">
                <a:solidFill>
                  <a:srgbClr val="FF0000"/>
                </a:solidFill>
              </a:rPr>
              <a:t>袢环（</a:t>
            </a:r>
            <a:r>
              <a:rPr lang="en-US" altLang="zh-CN" dirty="0">
                <a:solidFill>
                  <a:srgbClr val="FF0000"/>
                </a:solidFill>
              </a:rPr>
              <a:t>Loop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，每个袢环包含</a:t>
            </a:r>
            <a:r>
              <a:rPr lang="en-US" altLang="zh-CN" dirty="0"/>
              <a:t>60–100 kb</a:t>
            </a:r>
            <a:r>
              <a:rPr lang="zh-CN" altLang="en-US" dirty="0"/>
              <a:t>的</a:t>
            </a:r>
            <a:r>
              <a:rPr lang="en-US" altLang="zh-CN" dirty="0"/>
              <a:t>DNA</a:t>
            </a:r>
            <a:r>
              <a:rPr lang="zh-CN" altLang="en-US" dirty="0"/>
              <a:t>，粘附在包括拓扑异构酶</a:t>
            </a:r>
            <a:r>
              <a:rPr lang="en-US" altLang="zh-CN" dirty="0"/>
              <a:t>II</a:t>
            </a:r>
            <a:r>
              <a:rPr lang="zh-CN" altLang="en-US" dirty="0"/>
              <a:t>在内的</a:t>
            </a:r>
            <a:r>
              <a:rPr lang="zh-CN" altLang="en-US" dirty="0">
                <a:solidFill>
                  <a:srgbClr val="FF0000"/>
                </a:solidFill>
              </a:rPr>
              <a:t>非组蛋白支架蛋白（</a:t>
            </a:r>
            <a:r>
              <a:rPr lang="en-US" altLang="zh-CN" dirty="0">
                <a:solidFill>
                  <a:srgbClr val="FF0000"/>
                </a:solidFill>
              </a:rPr>
              <a:t> nonhistone scaffold proteins 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上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其他非组蛋白将多个袢环聚在一起形成小雏菊状的</a:t>
            </a:r>
            <a:r>
              <a:rPr lang="zh-CN" altLang="en-US" dirty="0">
                <a:solidFill>
                  <a:srgbClr val="FF0000"/>
                </a:solidFill>
              </a:rPr>
              <a:t>玫瑰花结（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daisylike</a:t>
            </a:r>
            <a:r>
              <a:rPr lang="en-US" altLang="zh-CN" dirty="0">
                <a:solidFill>
                  <a:srgbClr val="FF0000"/>
                </a:solidFill>
              </a:rPr>
              <a:t> rosettes 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，然后将玫瑰花结的中心压缩成紧密的束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E978A63-AEC0-44DC-8CF3-4E2B3C0453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50B748F-F333-4703-A624-D6FB08B87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190500"/>
            <a:ext cx="7086600" cy="487362"/>
          </a:xfrm>
        </p:spPr>
        <p:txBody>
          <a:bodyPr/>
          <a:lstStyle/>
          <a:p>
            <a:r>
              <a:rPr lang="zh-CN" altLang="en-US" sz="3600" dirty="0"/>
              <a:t>高阶包装进一步浓缩染色体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1F6BF7-57E1-4E43-B0D1-45BD1A889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  <p:sp>
        <p:nvSpPr>
          <p:cNvPr id="112642" name="标题 2">
            <a:extLst>
              <a:ext uri="{FF2B5EF4-FFF2-40B4-BE49-F238E27FC236}">
                <a16:creationId xmlns:a16="http://schemas.microsoft.com/office/drawing/2014/main" id="{E2AF356B-F8D1-41A6-ACFE-A2EE576F18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15812" y="554974"/>
            <a:ext cx="6223000" cy="365125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30nm</a:t>
            </a:r>
            <a:r>
              <a:rPr lang="zh-CN" altLang="en-US" sz="3600" dirty="0">
                <a:solidFill>
                  <a:schemeClr val="tx1"/>
                </a:solidFill>
              </a:rPr>
              <a:t>纤丝</a:t>
            </a:r>
            <a:r>
              <a:rPr lang="en-US" altLang="zh-CN" sz="3600" dirty="0">
                <a:solidFill>
                  <a:schemeClr val="tx1"/>
                </a:solidFill>
              </a:rPr>
              <a:t>→</a:t>
            </a:r>
            <a:r>
              <a:rPr lang="zh-CN" altLang="en-US" sz="3600" dirty="0">
                <a:solidFill>
                  <a:schemeClr val="tx1"/>
                </a:solidFill>
              </a:rPr>
              <a:t>袢环→玫瑰花结</a:t>
            </a:r>
          </a:p>
        </p:txBody>
      </p:sp>
      <p:grpSp>
        <p:nvGrpSpPr>
          <p:cNvPr id="112643" name="组合 5">
            <a:extLst>
              <a:ext uri="{FF2B5EF4-FFF2-40B4-BE49-F238E27FC236}">
                <a16:creationId xmlns:a16="http://schemas.microsoft.com/office/drawing/2014/main" id="{DC1773B0-A7D5-4CBE-B0FD-68547C518976}"/>
              </a:ext>
            </a:extLst>
          </p:cNvPr>
          <p:cNvGrpSpPr>
            <a:grpSpLocks/>
          </p:cNvGrpSpPr>
          <p:nvPr/>
        </p:nvGrpSpPr>
        <p:grpSpPr bwMode="auto">
          <a:xfrm>
            <a:off x="1691680" y="1268761"/>
            <a:ext cx="5379443" cy="4767706"/>
            <a:chOff x="2356405" y="829860"/>
            <a:chExt cx="6587569" cy="6075020"/>
          </a:xfrm>
        </p:grpSpPr>
        <p:pic>
          <p:nvPicPr>
            <p:cNvPr id="112644" name="图片 1">
              <a:extLst>
                <a:ext uri="{FF2B5EF4-FFF2-40B4-BE49-F238E27FC236}">
                  <a16:creationId xmlns:a16="http://schemas.microsoft.com/office/drawing/2014/main" id="{3A60470C-FA4A-4092-A356-619682AFC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2287" y="829860"/>
              <a:ext cx="5881687" cy="5945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645" name="组合 4">
              <a:extLst>
                <a:ext uri="{FF2B5EF4-FFF2-40B4-BE49-F238E27FC236}">
                  <a16:creationId xmlns:a16="http://schemas.microsoft.com/office/drawing/2014/main" id="{9B3FCE11-D814-49BD-835E-D7591EA5C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6405" y="1076151"/>
              <a:ext cx="6268980" cy="5828729"/>
              <a:chOff x="2356405" y="1076151"/>
              <a:chExt cx="6268980" cy="5828729"/>
            </a:xfrm>
          </p:grpSpPr>
          <p:sp>
            <p:nvSpPr>
              <p:cNvPr id="112646" name="文本框 3">
                <a:extLst>
                  <a:ext uri="{FF2B5EF4-FFF2-40B4-BE49-F238E27FC236}">
                    <a16:creationId xmlns:a16="http://schemas.microsoft.com/office/drawing/2014/main" id="{371463B9-8F79-45DC-A0A8-7CB327C781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0560" y="1214652"/>
                <a:ext cx="1182663" cy="431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>
                    <a:latin typeface="黑体" panose="02010609060101010101" pitchFamily="49" charset="-122"/>
                    <a:ea typeface="黑体" panose="02010609060101010101" pitchFamily="49" charset="-122"/>
                  </a:rPr>
                  <a:t>2nm</a:t>
                </a:r>
                <a:endParaRPr lang="zh-CN" altLang="en-US" sz="16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2647" name="文本框 6">
                <a:extLst>
                  <a:ext uri="{FF2B5EF4-FFF2-40B4-BE49-F238E27FC236}">
                    <a16:creationId xmlns:a16="http://schemas.microsoft.com/office/drawing/2014/main" id="{3796A219-4B08-4C9E-BA92-302FFCAD27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0560" y="1784106"/>
                <a:ext cx="1182663" cy="431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>
                    <a:latin typeface="黑体" panose="02010609060101010101" pitchFamily="49" charset="-122"/>
                    <a:ea typeface="黑体" panose="02010609060101010101" pitchFamily="49" charset="-122"/>
                  </a:rPr>
                  <a:t>11nm</a:t>
                </a:r>
                <a:endParaRPr lang="zh-CN" altLang="en-US" sz="16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2648" name="文本框 7">
                <a:extLst>
                  <a:ext uri="{FF2B5EF4-FFF2-40B4-BE49-F238E27FC236}">
                    <a16:creationId xmlns:a16="http://schemas.microsoft.com/office/drawing/2014/main" id="{809859D6-382F-4BA7-BB45-C1840F801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36011" y="2248534"/>
                <a:ext cx="1182663" cy="431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30nm</a:t>
                </a:r>
                <a:endPara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2649" name="文本框 8">
                <a:extLst>
                  <a:ext uri="{FF2B5EF4-FFF2-40B4-BE49-F238E27FC236}">
                    <a16:creationId xmlns:a16="http://schemas.microsoft.com/office/drawing/2014/main" id="{81639E49-FFDF-4273-8940-2FD17D9E7C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68169" y="3622810"/>
                <a:ext cx="1002968" cy="745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11nm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串珠结构</a:t>
                </a:r>
              </a:p>
            </p:txBody>
          </p:sp>
          <p:sp>
            <p:nvSpPr>
              <p:cNvPr id="112650" name="文本框 9">
                <a:extLst>
                  <a:ext uri="{FF2B5EF4-FFF2-40B4-BE49-F238E27FC236}">
                    <a16:creationId xmlns:a16="http://schemas.microsoft.com/office/drawing/2014/main" id="{F2B6C84E-B640-42E5-8DF3-C2AB20721C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4616" y="3881045"/>
                <a:ext cx="1308516" cy="431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30nm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纤丝</a:t>
                </a:r>
              </a:p>
            </p:txBody>
          </p:sp>
          <p:sp>
            <p:nvSpPr>
              <p:cNvPr id="112651" name="文本框 10">
                <a:extLst>
                  <a:ext uri="{FF2B5EF4-FFF2-40B4-BE49-F238E27FC236}">
                    <a16:creationId xmlns:a16="http://schemas.microsoft.com/office/drawing/2014/main" id="{7F3F914B-A7EE-432B-B4C3-45455C9005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40151" y="1076151"/>
                <a:ext cx="1285234" cy="745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1600">
                    <a:latin typeface="黑体" panose="02010609060101010101" pitchFamily="49" charset="-122"/>
                    <a:ea typeface="黑体" panose="02010609060101010101" pitchFamily="49" charset="-122"/>
                  </a:rPr>
                  <a:t>非组蛋白支架蛋白</a:t>
                </a:r>
              </a:p>
            </p:txBody>
          </p:sp>
          <p:sp>
            <p:nvSpPr>
              <p:cNvPr id="112652" name="文本框 11">
                <a:extLst>
                  <a:ext uri="{FF2B5EF4-FFF2-40B4-BE49-F238E27FC236}">
                    <a16:creationId xmlns:a16="http://schemas.microsoft.com/office/drawing/2014/main" id="{6EC229B6-36AB-4D26-8C8A-A79EA21D10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3468" y="2350181"/>
                <a:ext cx="1056681" cy="745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非支架蛋白</a:t>
                </a:r>
              </a:p>
            </p:txBody>
          </p:sp>
          <p:sp>
            <p:nvSpPr>
              <p:cNvPr id="112653" name="文本框 12">
                <a:extLst>
                  <a:ext uri="{FF2B5EF4-FFF2-40B4-BE49-F238E27FC236}">
                    <a16:creationId xmlns:a16="http://schemas.microsoft.com/office/drawing/2014/main" id="{54849FA8-EDE6-4824-953B-982A8E55E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5505" y="3251439"/>
                <a:ext cx="1002968" cy="431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1600">
                    <a:latin typeface="黑体" panose="02010609060101010101" pitchFamily="49" charset="-122"/>
                    <a:ea typeface="黑体" panose="02010609060101010101" pitchFamily="49" charset="-122"/>
                  </a:rPr>
                  <a:t>袢环</a:t>
                </a:r>
              </a:p>
            </p:txBody>
          </p:sp>
          <p:sp>
            <p:nvSpPr>
              <p:cNvPr id="112654" name="文本框 13">
                <a:extLst>
                  <a:ext uri="{FF2B5EF4-FFF2-40B4-BE49-F238E27FC236}">
                    <a16:creationId xmlns:a16="http://schemas.microsoft.com/office/drawing/2014/main" id="{2339AF38-C123-4935-88EF-5E12D13A3F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83593" y="4308047"/>
                <a:ext cx="1531303" cy="431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间期染色质</a:t>
                </a:r>
              </a:p>
            </p:txBody>
          </p:sp>
          <p:sp>
            <p:nvSpPr>
              <p:cNvPr id="112655" name="文本框 14">
                <a:extLst>
                  <a:ext uri="{FF2B5EF4-FFF2-40B4-BE49-F238E27FC236}">
                    <a16:creationId xmlns:a16="http://schemas.microsoft.com/office/drawing/2014/main" id="{090E0CBE-FEAF-45DD-A39A-9FAC2DE1B3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79822" y="6473494"/>
                <a:ext cx="1848005" cy="431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其他非组蛋白</a:t>
                </a:r>
              </a:p>
            </p:txBody>
          </p:sp>
          <p:sp>
            <p:nvSpPr>
              <p:cNvPr id="112656" name="文本框 15">
                <a:extLst>
                  <a:ext uri="{FF2B5EF4-FFF2-40B4-BE49-F238E27FC236}">
                    <a16:creationId xmlns:a16="http://schemas.microsoft.com/office/drawing/2014/main" id="{B8098D78-6CDC-4C5F-A2FB-DA6AD31464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97330" y="5079803"/>
                <a:ext cx="1079739" cy="745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玫瑰花结压缩</a:t>
                </a:r>
              </a:p>
            </p:txBody>
          </p:sp>
          <p:sp>
            <p:nvSpPr>
              <p:cNvPr id="112657" name="文本框 16">
                <a:extLst>
                  <a:ext uri="{FF2B5EF4-FFF2-40B4-BE49-F238E27FC236}">
                    <a16:creationId xmlns:a16="http://schemas.microsoft.com/office/drawing/2014/main" id="{0107B704-3D4F-4D69-BE4D-F781774C7A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6405" y="6288826"/>
                <a:ext cx="1587234" cy="431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中期染色体</a:t>
                </a: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0C64BD6D-A0DF-49D2-85CF-D351517C583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3528" y="404664"/>
            <a:ext cx="777686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zh-CN" altLang="en-US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lang="en-US" altLang="ko-KR" sz="2400" b="1" dirty="0">
                <a:solidFill>
                  <a:srgbClr val="852F7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chemeClr val="tx1"/>
                </a:solidFill>
                <a:effectLst/>
              </a:rPr>
              <a:t>生物技术的安全性和伦理问题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269D9A-9C40-487A-B9E5-81D762C50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2198487"/>
            <a:ext cx="3971595" cy="29786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4CB137-377E-49D2-BCD8-44CDBDCA0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00" y="2212309"/>
            <a:ext cx="4195576" cy="296487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6805EF-8CB8-454F-B68C-18EFCF548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3072" y="64482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HY견고딕"/>
                <a:cs typeface="HY견고딕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5pPr>
            <a:lvl6pPr marL="22860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6pPr>
            <a:lvl7pPr marL="27432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7pPr>
            <a:lvl8pPr marL="32004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8pPr>
            <a:lvl9pPr marL="3657600" algn="l" defTabSz="914400" rtl="0" eaLnBrk="1" latinLnBrk="0" hangingPunct="1">
              <a:defRPr kern="1200">
                <a:solidFill>
                  <a:schemeClr val="tx2"/>
                </a:solidFill>
                <a:latin typeface="Verdana" panose="020B0604030504040204" pitchFamily="34" charset="0"/>
                <a:ea typeface="HY견고딕"/>
                <a:cs typeface="HY견고딕"/>
              </a:defRPr>
            </a:lvl9pPr>
          </a:lstStyle>
          <a:p>
            <a:fld id="{947783DC-65AC-49EB-A525-8DAEABA950D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4766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内容占位符 2">
            <a:extLst>
              <a:ext uri="{FF2B5EF4-FFF2-40B4-BE49-F238E27FC236}">
                <a16:creationId xmlns:a16="http://schemas.microsoft.com/office/drawing/2014/main" id="{0DD6CAD2-6F80-4364-852D-E7C531E984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536" y="1574747"/>
            <a:ext cx="4567682" cy="36358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螺线管会缠绕在一个由某些</a:t>
            </a:r>
            <a:r>
              <a:rPr lang="zh-CN" altLang="en-US" sz="2000" dirty="0">
                <a:solidFill>
                  <a:srgbClr val="FF0000"/>
                </a:solidFill>
              </a:rPr>
              <a:t>非组蛋白构成的中心轴骨架</a:t>
            </a:r>
            <a:r>
              <a:rPr lang="zh-CN" altLang="en-US" sz="2000" dirty="0"/>
              <a:t>上，这些非组蛋白将螺线管纤维相隔一定间距的某些区段</a:t>
            </a:r>
            <a:r>
              <a:rPr lang="en-US" altLang="zh-CN" sz="2000" dirty="0"/>
              <a:t>“</a:t>
            </a:r>
            <a:r>
              <a:rPr lang="zh-CN" altLang="en-US" sz="2000" dirty="0"/>
              <a:t>拉拢</a:t>
            </a:r>
            <a:r>
              <a:rPr lang="en-US" altLang="zh-CN" sz="2000" dirty="0"/>
              <a:t>”</a:t>
            </a:r>
            <a:r>
              <a:rPr lang="zh-CN" altLang="en-US" sz="2000" dirty="0"/>
              <a:t>固定在蛋白轴上，从而产生了许多从骨架上伸出的袢环</a:t>
            </a:r>
            <a:r>
              <a:rPr lang="en-US" altLang="zh-CN" sz="2000" dirty="0"/>
              <a:t>(Loops)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袢环模型中，</a:t>
            </a:r>
            <a:r>
              <a:rPr lang="en-US" altLang="zh-CN" sz="2000" dirty="0"/>
              <a:t>18</a:t>
            </a:r>
            <a:r>
              <a:rPr lang="zh-CN" altLang="en-US" sz="2000" dirty="0"/>
              <a:t>个袢环呈放射状平面排列结合在骨架上，形成微带，即</a:t>
            </a:r>
            <a:r>
              <a:rPr lang="zh-CN" altLang="en-US" sz="2000" dirty="0">
                <a:solidFill>
                  <a:srgbClr val="FF0000"/>
                </a:solidFill>
              </a:rPr>
              <a:t>雏菊样的玫瑰花结</a:t>
            </a:r>
            <a:r>
              <a:rPr lang="zh-CN" altLang="en-US" sz="2000" dirty="0"/>
              <a:t>，为染色体高级结构单位</a:t>
            </a:r>
            <a:endParaRPr lang="en-US" altLang="zh-CN" sz="2000" dirty="0"/>
          </a:p>
        </p:txBody>
      </p:sp>
      <p:pic>
        <p:nvPicPr>
          <p:cNvPr id="113667" name="内容占位符 3">
            <a:extLst>
              <a:ext uri="{FF2B5EF4-FFF2-40B4-BE49-F238E27FC236}">
                <a16:creationId xmlns:a16="http://schemas.microsoft.com/office/drawing/2014/main" id="{B2FF6FE3-4618-4DB6-A1E8-19B612F53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71" y="1807720"/>
            <a:ext cx="3998585" cy="324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ADEB1C-46BB-46A4-A9E7-B43CFABED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B0BE99C-291E-4E97-90C5-3A10E1F26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190500"/>
            <a:ext cx="7086600" cy="487362"/>
          </a:xfrm>
        </p:spPr>
        <p:txBody>
          <a:bodyPr/>
          <a:lstStyle/>
          <a:p>
            <a:r>
              <a:rPr lang="zh-CN" altLang="en-US" sz="3600" dirty="0"/>
              <a:t>高阶包装进一步浓缩染色体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90" name="组合 12">
            <a:extLst>
              <a:ext uri="{FF2B5EF4-FFF2-40B4-BE49-F238E27FC236}">
                <a16:creationId xmlns:a16="http://schemas.microsoft.com/office/drawing/2014/main" id="{C6AE94BD-BE67-4B08-A12E-3028B2BB29E8}"/>
              </a:ext>
            </a:extLst>
          </p:cNvPr>
          <p:cNvGrpSpPr>
            <a:grpSpLocks/>
          </p:cNvGrpSpPr>
          <p:nvPr/>
        </p:nvGrpSpPr>
        <p:grpSpPr bwMode="auto">
          <a:xfrm>
            <a:off x="-108520" y="980728"/>
            <a:ext cx="7920879" cy="4578848"/>
            <a:chOff x="101451" y="1186682"/>
            <a:chExt cx="8790137" cy="5339531"/>
          </a:xfrm>
        </p:grpSpPr>
        <p:grpSp>
          <p:nvGrpSpPr>
            <p:cNvPr id="114693" name="Group 9">
              <a:extLst>
                <a:ext uri="{FF2B5EF4-FFF2-40B4-BE49-F238E27FC236}">
                  <a16:creationId xmlns:a16="http://schemas.microsoft.com/office/drawing/2014/main" id="{EE873503-02D1-4A16-B91F-8AE9932E56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38" y="1412875"/>
              <a:ext cx="4895850" cy="5113338"/>
              <a:chOff x="1338" y="663"/>
              <a:chExt cx="3765" cy="3740"/>
            </a:xfrm>
          </p:grpSpPr>
          <p:pic>
            <p:nvPicPr>
              <p:cNvPr id="114695" name="Picture 10" descr="Alberts 8-30 chromatin packing model">
                <a:extLst>
                  <a:ext uri="{FF2B5EF4-FFF2-40B4-BE49-F238E27FC236}">
                    <a16:creationId xmlns:a16="http://schemas.microsoft.com/office/drawing/2014/main" id="{3FDA45FD-81FE-443C-821C-ED11C5AD3F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8" y="663"/>
                <a:ext cx="2567" cy="37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696" name="Picture 11">
                <a:extLst>
                  <a:ext uri="{FF2B5EF4-FFF2-40B4-BE49-F238E27FC236}">
                    <a16:creationId xmlns:a16="http://schemas.microsoft.com/office/drawing/2014/main" id="{8EAC6A4F-C230-4EC7-AC10-336608CD85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" y="663"/>
                <a:ext cx="1270" cy="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697" name="Picture 12">
                <a:extLst>
                  <a:ext uri="{FF2B5EF4-FFF2-40B4-BE49-F238E27FC236}">
                    <a16:creationId xmlns:a16="http://schemas.microsoft.com/office/drawing/2014/main" id="{04B14BBB-DF09-408B-AEE0-0495BF64A1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" y="1207"/>
                <a:ext cx="1270" cy="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698" name="Picture 13">
                <a:extLst>
                  <a:ext uri="{FF2B5EF4-FFF2-40B4-BE49-F238E27FC236}">
                    <a16:creationId xmlns:a16="http://schemas.microsoft.com/office/drawing/2014/main" id="{09F4335F-8C50-4337-9E32-C22141A690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" y="1797"/>
                <a:ext cx="1270" cy="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699" name="Picture 14">
                <a:extLst>
                  <a:ext uri="{FF2B5EF4-FFF2-40B4-BE49-F238E27FC236}">
                    <a16:creationId xmlns:a16="http://schemas.microsoft.com/office/drawing/2014/main" id="{73A79F6C-EA2C-4779-BB31-2331E564B0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" y="2432"/>
                <a:ext cx="1271" cy="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700" name="Picture 15">
                <a:extLst>
                  <a:ext uri="{FF2B5EF4-FFF2-40B4-BE49-F238E27FC236}">
                    <a16:creationId xmlns:a16="http://schemas.microsoft.com/office/drawing/2014/main" id="{00F118A5-EC6C-4E48-874E-BF42AC1BEE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" y="3050"/>
                <a:ext cx="862" cy="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701" name="Picture 16">
                <a:extLst>
                  <a:ext uri="{FF2B5EF4-FFF2-40B4-BE49-F238E27FC236}">
                    <a16:creationId xmlns:a16="http://schemas.microsoft.com/office/drawing/2014/main" id="{0D4FD6AB-D243-44A9-A4FC-92BD312C30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" y="3838"/>
                <a:ext cx="1316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694" name="Rectangle 3">
              <a:extLst>
                <a:ext uri="{FF2B5EF4-FFF2-40B4-BE49-F238E27FC236}">
                  <a16:creationId xmlns:a16="http://schemas.microsoft.com/office/drawing/2014/main" id="{447AAFDA-1A76-4349-8D4D-D2CF878A9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51" y="1186682"/>
              <a:ext cx="3929131" cy="5078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50838" indent="-350838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914400" indent="-449263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2pPr>
              <a:lvl3pPr marL="1371600" indent="-342900">
                <a:spcBef>
                  <a:spcPct val="20000"/>
                </a:spcBef>
                <a:buClr>
                  <a:schemeClr val="accent2"/>
                </a:buClr>
                <a:buChar char="•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3pPr>
              <a:lvl4pPr marL="1828800" indent="-342900">
                <a:spcBef>
                  <a:spcPct val="20000"/>
                </a:spcBef>
                <a:buChar char="–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4pPr>
              <a:lvl5pPr marL="2286000" indent="-334963">
                <a:spcBef>
                  <a:spcPct val="20000"/>
                </a:spcBef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5pPr>
              <a:lvl6pPr marL="2743200" indent="-3349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6pPr>
              <a:lvl7pPr marL="3200400" indent="-3349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7pPr>
              <a:lvl8pPr marL="3657600" indent="-3349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8pPr>
              <a:lvl9pPr marL="4114800" indent="-3349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9pPr>
            </a:lstStyle>
            <a:p>
              <a:pPr algn="r" eaLnBrk="1" hangingPunct="1">
                <a:lnSpc>
                  <a:spcPct val="160000"/>
                </a:lnSpc>
                <a:spcBef>
                  <a:spcPct val="45000"/>
                </a:spcBef>
                <a:spcAft>
                  <a:spcPct val="20000"/>
                </a:spcAft>
                <a:buFont typeface="Wingdings" panose="05000000000000000000" pitchFamily="2" charset="2"/>
                <a:buNone/>
              </a:pPr>
              <a:r>
                <a:rPr lang="en-US" altLang="zh-CN" sz="1400" dirty="0"/>
                <a:t>DNA double helix (2nm)</a:t>
              </a:r>
            </a:p>
            <a:p>
              <a:pPr algn="r" eaLnBrk="1" hangingPunct="1">
                <a:spcBef>
                  <a:spcPct val="0"/>
                </a:spcBef>
                <a:spcAft>
                  <a:spcPct val="20000"/>
                </a:spcAft>
                <a:buFont typeface="Wingdings" panose="05000000000000000000" pitchFamily="2" charset="2"/>
                <a:buNone/>
              </a:pPr>
              <a:r>
                <a:rPr lang="en-US" altLang="zh-CN" sz="1400" dirty="0"/>
                <a:t>DNA</a:t>
              </a:r>
              <a:r>
                <a:rPr lang="zh-CN" altLang="en-US" sz="1400" dirty="0"/>
                <a:t>双螺旋</a:t>
              </a:r>
              <a:endParaRPr lang="en-US" altLang="zh-CN" sz="1400" dirty="0"/>
            </a:p>
            <a:p>
              <a:pPr algn="r" eaLnBrk="1" hangingPunct="1">
                <a:spcBef>
                  <a:spcPct val="0"/>
                </a:spcBef>
                <a:spcAft>
                  <a:spcPct val="20000"/>
                </a:spcAft>
                <a:buFont typeface="Wingdings" panose="05000000000000000000" pitchFamily="2" charset="2"/>
                <a:buNone/>
              </a:pPr>
              <a:endParaRPr lang="en-US" altLang="zh-CN" sz="800" dirty="0"/>
            </a:p>
            <a:p>
              <a:pPr algn="r" eaLnBrk="1" hangingPunct="1">
                <a:lnSpc>
                  <a:spcPts val="1050"/>
                </a:lnSpc>
                <a:spcBef>
                  <a:spcPct val="45000"/>
                </a:spcBef>
                <a:spcAft>
                  <a:spcPct val="20000"/>
                </a:spcAft>
                <a:buNone/>
              </a:pPr>
              <a:r>
                <a:rPr lang="en-US" altLang="zh-CN" sz="1400" dirty="0"/>
                <a:t>“Beads on a string” structure(11nm)</a:t>
              </a:r>
            </a:p>
            <a:p>
              <a:pPr algn="r" eaLnBrk="1" hangingPunct="1">
                <a:lnSpc>
                  <a:spcPts val="1050"/>
                </a:lnSpc>
                <a:spcBef>
                  <a:spcPct val="45000"/>
                </a:spcBef>
                <a:spcAft>
                  <a:spcPct val="20000"/>
                </a:spcAft>
                <a:buNone/>
              </a:pPr>
              <a:r>
                <a:rPr lang="zh-CN" altLang="en-US" sz="1400" dirty="0"/>
                <a:t>串珠结构</a:t>
              </a:r>
              <a:endParaRPr lang="en-US" altLang="zh-CN" sz="1400" dirty="0"/>
            </a:p>
            <a:p>
              <a:pPr algn="r" eaLnBrk="1" hangingPunct="1">
                <a:lnSpc>
                  <a:spcPct val="130000"/>
                </a:lnSpc>
                <a:spcBef>
                  <a:spcPts val="750"/>
                </a:spcBef>
                <a:buNone/>
              </a:pPr>
              <a:r>
                <a:rPr lang="en-US" altLang="zh-CN" sz="1400" dirty="0"/>
                <a:t>30nm fiber</a:t>
              </a:r>
              <a:r>
                <a:rPr lang="zh-CN" altLang="en-US" sz="1400" dirty="0"/>
                <a:t>（</a:t>
              </a:r>
              <a:r>
                <a:rPr lang="en-US" altLang="zh-CN" sz="1400" dirty="0"/>
                <a:t>30nm</a:t>
              </a:r>
              <a:r>
                <a:rPr lang="zh-CN" altLang="en-US" sz="1400" dirty="0"/>
                <a:t>）</a:t>
              </a:r>
              <a:endParaRPr lang="en-US" altLang="zh-CN" sz="1400" dirty="0"/>
            </a:p>
            <a:p>
              <a:pPr algn="r" eaLnBrk="1" hangingPunct="1">
                <a:lnSpc>
                  <a:spcPct val="130000"/>
                </a:lnSpc>
                <a:spcBef>
                  <a:spcPct val="0"/>
                </a:spcBef>
                <a:spcAft>
                  <a:spcPct val="20000"/>
                </a:spcAft>
                <a:buFontTx/>
                <a:buNone/>
              </a:pPr>
              <a:r>
                <a:rPr lang="en-US" altLang="zh-CN" sz="1400" dirty="0"/>
                <a:t>30nm</a:t>
              </a:r>
              <a:r>
                <a:rPr lang="zh-CN" altLang="en-US" sz="1400" dirty="0"/>
                <a:t>纤丝</a:t>
              </a:r>
              <a:endParaRPr lang="en-US" altLang="zh-CN" sz="1400" dirty="0"/>
            </a:p>
            <a:p>
              <a:pPr algn="r" eaLnBrk="1" hangingPunct="1">
                <a:lnSpc>
                  <a:spcPct val="150000"/>
                </a:lnSpc>
                <a:spcBef>
                  <a:spcPts val="1200"/>
                </a:spcBef>
                <a:spcAft>
                  <a:spcPct val="20000"/>
                </a:spcAft>
                <a:buNone/>
              </a:pPr>
              <a:r>
                <a:rPr lang="en-US" altLang="zh-CN" sz="1400" dirty="0"/>
                <a:t>looped domain structure(300nm)</a:t>
              </a:r>
            </a:p>
            <a:p>
              <a:pPr algn="r" eaLnBrk="1" hangingPunct="1">
                <a:spcBef>
                  <a:spcPct val="0"/>
                </a:spcBef>
                <a:spcAft>
                  <a:spcPct val="20000"/>
                </a:spcAft>
                <a:buFont typeface="Wingdings" panose="05000000000000000000" pitchFamily="2" charset="2"/>
                <a:buNone/>
              </a:pPr>
              <a:r>
                <a:rPr lang="zh-CN" altLang="en-US" sz="1400" dirty="0"/>
                <a:t>袢环</a:t>
              </a:r>
              <a:endParaRPr lang="en-US" altLang="zh-CN" sz="1400" dirty="0"/>
            </a:p>
            <a:p>
              <a:pPr algn="r" eaLnBrk="1" hangingPunct="1">
                <a:spcBef>
                  <a:spcPct val="0"/>
                </a:spcBef>
                <a:spcAft>
                  <a:spcPct val="20000"/>
                </a:spcAft>
                <a:buFont typeface="Wingdings" panose="05000000000000000000" pitchFamily="2" charset="2"/>
                <a:buNone/>
              </a:pPr>
              <a:br>
                <a:rPr lang="en-US" altLang="zh-CN" sz="1400" dirty="0"/>
              </a:br>
              <a:r>
                <a:rPr lang="en-US" altLang="zh-CN" sz="1400" dirty="0"/>
                <a:t>rosettes </a:t>
              </a:r>
            </a:p>
            <a:p>
              <a:pPr algn="r" eaLnBrk="1" hangingPunct="1">
                <a:spcBef>
                  <a:spcPct val="0"/>
                </a:spcBef>
                <a:spcAft>
                  <a:spcPct val="20000"/>
                </a:spcAft>
                <a:buFont typeface="Wingdings" panose="05000000000000000000" pitchFamily="2" charset="2"/>
                <a:buNone/>
              </a:pPr>
              <a:r>
                <a:rPr lang="zh-CN" altLang="en-US" sz="1400" dirty="0"/>
                <a:t>玫瑰花结</a:t>
              </a:r>
              <a:r>
                <a:rPr lang="en-US" altLang="zh-CN" sz="1400" dirty="0"/>
                <a:t>/</a:t>
              </a:r>
              <a:r>
                <a:rPr lang="zh-CN" altLang="en-US" sz="1400" dirty="0"/>
                <a:t>微带</a:t>
              </a:r>
              <a:endParaRPr lang="en-US" altLang="zh-CN" sz="1400" dirty="0"/>
            </a:p>
            <a:p>
              <a:pPr algn="r" eaLnBrk="1" hangingPunct="1">
                <a:spcBef>
                  <a:spcPct val="0"/>
                </a:spcBef>
                <a:spcAft>
                  <a:spcPct val="20000"/>
                </a:spcAft>
                <a:buFont typeface="Wingdings" panose="05000000000000000000" pitchFamily="2" charset="2"/>
                <a:buNone/>
              </a:pPr>
              <a:br>
                <a:rPr lang="en-US" altLang="zh-CN" sz="1400" dirty="0"/>
              </a:br>
              <a:r>
                <a:rPr lang="en-US" altLang="zh-CN" sz="1400" dirty="0"/>
                <a:t>Chromosome </a:t>
              </a:r>
            </a:p>
            <a:p>
              <a:pPr algn="r" eaLnBrk="1" hangingPunct="1">
                <a:spcBef>
                  <a:spcPct val="0"/>
                </a:spcBef>
                <a:spcAft>
                  <a:spcPct val="20000"/>
                </a:spcAft>
                <a:buFontTx/>
                <a:buNone/>
              </a:pPr>
              <a:r>
                <a:rPr lang="zh-CN" altLang="en-US" sz="1400" dirty="0"/>
                <a:t>染色体</a:t>
              </a:r>
              <a:endParaRPr lang="en-US" altLang="zh-CN" sz="1400" dirty="0">
                <a:solidFill>
                  <a:srgbClr val="000066"/>
                </a:solidFill>
              </a:endParaRPr>
            </a:p>
          </p:txBody>
        </p:sp>
      </p:grpSp>
      <p:sp>
        <p:nvSpPr>
          <p:cNvPr id="114691" name="矩形 3">
            <a:extLst>
              <a:ext uri="{FF2B5EF4-FFF2-40B4-BE49-F238E27FC236}">
                <a16:creationId xmlns:a16="http://schemas.microsoft.com/office/drawing/2014/main" id="{0A0B1ED8-C5F0-4A2F-BB10-2FE23DBC0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499" y="5753545"/>
            <a:ext cx="63436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dirty="0"/>
              <a:t>最终结果：每个</a:t>
            </a:r>
            <a:r>
              <a:rPr kumimoji="1" lang="en-US" altLang="zh-CN" sz="1800" dirty="0"/>
              <a:t>DNA</a:t>
            </a:r>
            <a:r>
              <a:rPr kumimoji="1" lang="zh-CN" altLang="en-US" sz="1800" dirty="0"/>
              <a:t>分子都被包装到有丝分裂染色体中，该染色体比其完全延伸的长度短</a:t>
            </a:r>
            <a:r>
              <a:rPr kumimoji="1" lang="en-US" altLang="zh-CN" sz="1800" dirty="0"/>
              <a:t>10,000</a:t>
            </a:r>
            <a:r>
              <a:rPr kumimoji="1" lang="zh-CN" altLang="en-US" sz="1800" dirty="0"/>
              <a:t>倍</a:t>
            </a:r>
          </a:p>
        </p:txBody>
      </p:sp>
      <p:sp>
        <p:nvSpPr>
          <p:cNvPr id="114692" name="标题 1">
            <a:extLst>
              <a:ext uri="{FF2B5EF4-FFF2-40B4-BE49-F238E27FC236}">
                <a16:creationId xmlns:a16="http://schemas.microsoft.com/office/drawing/2014/main" id="{12EC94B8-1DF4-4F6F-A540-61998DE1AA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174104"/>
            <a:ext cx="7086600" cy="487362"/>
          </a:xfrm>
        </p:spPr>
        <p:txBody>
          <a:bodyPr/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包装形成染色体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98DE4F4-A510-4484-989F-B2936EFC9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5151100"/>
            <a:ext cx="2287806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zh-CN" b="1" dirty="0">
                <a:solidFill>
                  <a:srgbClr val="990099"/>
                </a:solidFill>
              </a:rPr>
              <a:t>合计压缩比</a:t>
            </a:r>
            <a:r>
              <a:rPr lang="zh-CN" altLang="en-US" b="1" dirty="0">
                <a:solidFill>
                  <a:srgbClr val="990099"/>
                </a:solidFill>
              </a:rPr>
              <a:t>：</a:t>
            </a:r>
            <a:r>
              <a:rPr lang="en-US" altLang="zh-CN" b="1" dirty="0">
                <a:solidFill>
                  <a:srgbClr val="990099"/>
                </a:solidFill>
              </a:rPr>
              <a:t>8400:1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F7D8C3-4EF3-49EB-AE52-A915BDAC3C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104A84-5955-4F7E-89A5-E8CA42F49DD4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>
            <a:extLst>
              <a:ext uri="{FF2B5EF4-FFF2-40B4-BE49-F238E27FC236}">
                <a16:creationId xmlns:a16="http://schemas.microsoft.com/office/drawing/2014/main" id="{157837A1-615B-4B77-A849-C131074A8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9" y="633677"/>
            <a:ext cx="50403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lang="en-US" altLang="zh-CN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染色质的电镜图像</a:t>
            </a:r>
          </a:p>
        </p:txBody>
      </p:sp>
      <p:sp>
        <p:nvSpPr>
          <p:cNvPr id="54275" name="Text Box 5">
            <a:extLst>
              <a:ext uri="{FF2B5EF4-FFF2-40B4-BE49-F238E27FC236}">
                <a16:creationId xmlns:a16="http://schemas.microsoft.com/office/drawing/2014/main" id="{36C32FB2-9E4D-4C90-88F2-D3CFCE6AF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5116474"/>
            <a:ext cx="8784976" cy="13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(a)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染色质粗纤维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(φ30nm)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(b)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细纤维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(φ10nm)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的电镜照片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30nm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粗纤维为染色质的自然状态，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10nm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细纤维为消化处理后产生的细线状结构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C346EFE-6357-4790-9764-F59C97B31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04" y="2506651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粗纤维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8752047-FE85-436A-A19D-00A877924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55" y="3724264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细纤维</a:t>
            </a:r>
          </a:p>
        </p:txBody>
      </p:sp>
      <p:pic>
        <p:nvPicPr>
          <p:cNvPr id="54278" name="Picture 11">
            <a:extLst>
              <a:ext uri="{FF2B5EF4-FFF2-40B4-BE49-F238E27FC236}">
                <a16:creationId xmlns:a16="http://schemas.microsoft.com/office/drawing/2014/main" id="{EBB9BBA3-126E-4B0D-9446-FFD2325D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41" y="1714500"/>
            <a:ext cx="6427787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FBED00-4DE9-4FF5-AA4D-D61AAE578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82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FE3371-C981-4309-BC48-3D3A85B49A15}"/>
              </a:ext>
            </a:extLst>
          </p:cNvPr>
          <p:cNvGrpSpPr>
            <a:grpSpLocks/>
          </p:cNvGrpSpPr>
          <p:nvPr/>
        </p:nvGrpSpPr>
        <p:grpSpPr bwMode="auto">
          <a:xfrm>
            <a:off x="928690" y="1214441"/>
            <a:ext cx="7180263" cy="5205412"/>
            <a:chOff x="618" y="1005"/>
            <a:chExt cx="4523" cy="3279"/>
          </a:xfrm>
        </p:grpSpPr>
        <p:sp>
          <p:nvSpPr>
            <p:cNvPr id="55300" name="Text Box 3">
              <a:extLst>
                <a:ext uri="{FF2B5EF4-FFF2-40B4-BE49-F238E27FC236}">
                  <a16:creationId xmlns:a16="http://schemas.microsoft.com/office/drawing/2014/main" id="{B55967AB-C527-428D-A19B-086B95055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3954"/>
              <a:ext cx="42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分裂中期高度凝缩染色体的形态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55301" name="Object 2">
              <a:extLst>
                <a:ext uri="{FF2B5EF4-FFF2-40B4-BE49-F238E27FC236}">
                  <a16:creationId xmlns:a16="http://schemas.microsoft.com/office/drawing/2014/main" id="{0D1CFCE2-80E2-4CE0-AFF0-16E61A2B47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8" y="1005"/>
            <a:ext cx="4523" cy="29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2" imgW="9136604" imgH="5921638" progId="">
                    <p:embed/>
                  </p:oleObj>
                </mc:Choice>
                <mc:Fallback>
                  <p:oleObj name="Image" r:id="rId2" imgW="9136604" imgH="5921638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lum bright="6000" contrast="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" y="1005"/>
                          <a:ext cx="4523" cy="29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349" name="Rectangle 5">
            <a:extLst>
              <a:ext uri="{FF2B5EF4-FFF2-40B4-BE49-F238E27FC236}">
                <a16:creationId xmlns:a16="http://schemas.microsoft.com/office/drawing/2014/main" id="{24939AC4-6102-4014-BEFF-E45BEA90A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2" y="12357"/>
            <a:ext cx="42497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中期染色体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D8AEDF-F581-4A62-A07B-216371FDE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_dna_is_packaged_adv">
            <a:hlinkClick r:id="" action="ppaction://media"/>
            <a:extLst>
              <a:ext uri="{FF2B5EF4-FFF2-40B4-BE49-F238E27FC236}">
                <a16:creationId xmlns:a16="http://schemas.microsoft.com/office/drawing/2014/main" id="{383FE1B9-5914-4F00-B73C-965B99E005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63" y="620688"/>
            <a:ext cx="8833876" cy="496855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2AB550-670D-45A4-BDD5-F109AD64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4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3">
            <a:extLst>
              <a:ext uri="{FF2B5EF4-FFF2-40B4-BE49-F238E27FC236}">
                <a16:creationId xmlns:a16="http://schemas.microsoft.com/office/drawing/2014/main" id="{0F80CF3E-EC23-488C-ABDA-0C5DD4457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4466"/>
            <a:ext cx="9144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4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47" name="Rectangle 4">
            <a:extLst>
              <a:ext uri="{FF2B5EF4-FFF2-40B4-BE49-F238E27FC236}">
                <a16:creationId xmlns:a16="http://schemas.microsoft.com/office/drawing/2014/main" id="{B2EEB060-9A89-4DFA-A5E8-7203AF85A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4109"/>
            <a:ext cx="690605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marL="0" indent="0" eaLnBrk="1" hangingPunct="1">
              <a:spcBef>
                <a:spcPct val="0"/>
              </a:spcBef>
              <a:buClrTx/>
              <a:buSzPct val="80000"/>
              <a:buNone/>
            </a:pPr>
            <a:r>
              <a:rPr kumimoji="1" lang="en-US" altLang="zh-CN" sz="4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4.3.2 </a:t>
            </a:r>
            <a:r>
              <a:rPr kumimoji="1" lang="zh-CN" altLang="en-US" sz="4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双链</a:t>
            </a:r>
            <a:r>
              <a:rPr kumimoji="1" lang="en-US" altLang="zh-CN" sz="4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kumimoji="1" lang="zh-CN" altLang="en-US" sz="4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的折叠和组装</a:t>
            </a:r>
          </a:p>
        </p:txBody>
      </p:sp>
      <p:pic>
        <p:nvPicPr>
          <p:cNvPr id="57348" name="图片 28" descr="3-2.jpg">
            <a:extLst>
              <a:ext uri="{FF2B5EF4-FFF2-40B4-BE49-F238E27FC236}">
                <a16:creationId xmlns:a16="http://schemas.microsoft.com/office/drawing/2014/main" id="{2E283CE1-AAB2-4FFC-BB7E-7C056937D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9" y="1214441"/>
            <a:ext cx="6881812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5">
            <a:extLst>
              <a:ext uri="{FF2B5EF4-FFF2-40B4-BE49-F238E27FC236}">
                <a16:creationId xmlns:a16="http://schemas.microsoft.com/office/drawing/2014/main" id="{9D73682C-7A51-4D50-92D8-72BEBAC36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91" y="1357316"/>
            <a:ext cx="1571625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lnSpc>
                <a:spcPct val="140000"/>
              </a:lnSpc>
              <a:buClr>
                <a:schemeClr val="tx2"/>
              </a:buClr>
              <a:buFont typeface="Wingdings" pitchFamily="2" charset="2"/>
              <a:buNone/>
              <a:defRPr/>
            </a:pPr>
            <a:r>
              <a:rPr kumimoji="1" lang="zh-CN" altLang="en-US" sz="2800" b="1" dirty="0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染色体</a:t>
            </a:r>
            <a:endParaRPr kumimoji="1" lang="en-US" altLang="zh-CN" sz="2800" b="1" dirty="0">
              <a:solidFill>
                <a:srgbClr val="A021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38">
            <a:extLst>
              <a:ext uri="{FF2B5EF4-FFF2-40B4-BE49-F238E27FC236}">
                <a16:creationId xmlns:a16="http://schemas.microsoft.com/office/drawing/2014/main" id="{8F989B7C-A905-47FC-9877-FD3D12B3F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26" y="5805264"/>
            <a:ext cx="22349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hangingPunct="1"/>
            <a:r>
              <a:rPr lang="en-US" altLang="zh-CN" sz="2000" b="1" dirty="0">
                <a:ln w="11430">
                  <a:solidFill>
                    <a:schemeClr val="accent1"/>
                  </a:solidFill>
                </a:ln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The 30 nm fiber</a:t>
            </a:r>
            <a:endParaRPr lang="zh-CN" altLang="en-US" sz="2000" b="1" dirty="0">
              <a:ln w="11430">
                <a:solidFill>
                  <a:schemeClr val="accent1"/>
                </a:solidFill>
              </a:ln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9" name="Rectangle 37">
            <a:extLst>
              <a:ext uri="{FF2B5EF4-FFF2-40B4-BE49-F238E27FC236}">
                <a16:creationId xmlns:a16="http://schemas.microsoft.com/office/drawing/2014/main" id="{E17686B8-33EB-4217-B18E-8DFA494FB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179" y="2564907"/>
            <a:ext cx="1261884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lnSpc>
                <a:spcPct val="140000"/>
              </a:lnSpc>
              <a:buClr>
                <a:schemeClr val="tx2"/>
              </a:buClr>
            </a:pPr>
            <a:r>
              <a:rPr kumimoji="1" lang="zh-CN" altLang="en-US" sz="2800" b="1" dirty="0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核小体</a:t>
            </a:r>
          </a:p>
        </p:txBody>
      </p:sp>
      <p:sp>
        <p:nvSpPr>
          <p:cNvPr id="10" name="Rectangle 38">
            <a:extLst>
              <a:ext uri="{FF2B5EF4-FFF2-40B4-BE49-F238E27FC236}">
                <a16:creationId xmlns:a16="http://schemas.microsoft.com/office/drawing/2014/main" id="{135CEA5A-9960-4DB6-A2BC-47A63CD27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25" y="4214813"/>
            <a:ext cx="22349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altLang="zh-CN" sz="2000" b="1" dirty="0">
                <a:ln w="11430">
                  <a:solidFill>
                    <a:schemeClr val="accent1"/>
                  </a:solidFill>
                </a:ln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The 10 nm fiber</a:t>
            </a:r>
            <a:endParaRPr lang="zh-CN" altLang="en-US" sz="2000" b="1" dirty="0">
              <a:ln w="11430">
                <a:solidFill>
                  <a:schemeClr val="accent1"/>
                </a:solidFill>
              </a:ln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76931323-B794-430B-825A-873EC8414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682" y="4714878"/>
            <a:ext cx="1261884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lnSpc>
                <a:spcPct val="140000"/>
              </a:lnSpc>
              <a:buClr>
                <a:schemeClr val="tx2"/>
              </a:buClr>
            </a:pPr>
            <a:r>
              <a:rPr kumimoji="1" lang="zh-CN" altLang="en-US" sz="2800" b="1" dirty="0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组蛋白</a:t>
            </a:r>
          </a:p>
        </p:txBody>
      </p:sp>
      <p:sp>
        <p:nvSpPr>
          <p:cNvPr id="12" name="Rectangle 35">
            <a:extLst>
              <a:ext uri="{FF2B5EF4-FFF2-40B4-BE49-F238E27FC236}">
                <a16:creationId xmlns:a16="http://schemas.microsoft.com/office/drawing/2014/main" id="{E877A539-DC9D-44CC-A538-6989B01D4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3" y="1449074"/>
            <a:ext cx="1261884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lnSpc>
                <a:spcPct val="140000"/>
              </a:lnSpc>
              <a:buClr>
                <a:schemeClr val="tx2"/>
              </a:buClr>
              <a:buFont typeface="Wingdings" pitchFamily="2" charset="2"/>
              <a:buNone/>
              <a:defRPr/>
            </a:pPr>
            <a:r>
              <a:rPr kumimoji="1" lang="zh-CN" altLang="en-US" sz="2800" b="1" dirty="0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染色质</a:t>
            </a:r>
            <a:endParaRPr kumimoji="1" lang="en-US" altLang="zh-CN" sz="2800" b="1" dirty="0">
              <a:solidFill>
                <a:srgbClr val="A021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AD4205-91F4-48D8-8142-F79C353DF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>
            <a:extLst>
              <a:ext uri="{FF2B5EF4-FFF2-40B4-BE49-F238E27FC236}">
                <a16:creationId xmlns:a16="http://schemas.microsoft.com/office/drawing/2014/main" id="{5A14EA9A-1D52-4C24-9255-8316A6F0568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08" y="1124744"/>
            <a:ext cx="5400675" cy="5184775"/>
          </a:xfrm>
        </p:spPr>
      </p:pic>
      <p:sp>
        <p:nvSpPr>
          <p:cNvPr id="58371" name="Rectangle 3">
            <a:extLst>
              <a:ext uri="{FF2B5EF4-FFF2-40B4-BE49-F238E27FC236}">
                <a16:creationId xmlns:a16="http://schemas.microsoft.com/office/drawing/2014/main" id="{5E4939E7-09E5-41B7-8F74-76589DEE8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7" y="404468"/>
            <a:ext cx="54721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3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真核生物的染色体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EF26D2A-E559-4719-BF5A-8CAA1AAC5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535" y="2636914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400" b="1" dirty="0">
                <a:solidFill>
                  <a:srgbClr val="CC0099"/>
                </a:solidFill>
                <a:ea typeface="微软雅黑" panose="020B0503020204020204" pitchFamily="34" charset="-122"/>
              </a:rPr>
              <a:t>姐妹染色单体</a:t>
            </a:r>
            <a:r>
              <a:rPr lang="en-US" altLang="zh-CN" sz="2400" b="1" dirty="0">
                <a:solidFill>
                  <a:srgbClr val="CC0099"/>
                </a:solidFill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EBD2B07-AA59-4ADE-B8B3-6C2F670A3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03" y="1315866"/>
            <a:ext cx="22028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400" b="1">
                <a:solidFill>
                  <a:srgbClr val="CC0099"/>
                </a:solidFill>
                <a:ea typeface="微软雅黑" panose="020B0503020204020204" pitchFamily="34" charset="-122"/>
              </a:rPr>
              <a:t>姐妹染色单体</a:t>
            </a:r>
            <a:r>
              <a:rPr lang="en-US" altLang="zh-CN" sz="2400" b="1">
                <a:solidFill>
                  <a:srgbClr val="CC0099"/>
                </a:solidFill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4AD3B89-A4FE-412A-9503-8BB84D9DF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575" y="2204864"/>
            <a:ext cx="27363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400" b="1" dirty="0">
                <a:solidFill>
                  <a:srgbClr val="CC0099"/>
                </a:solidFill>
                <a:ea typeface="微软雅黑" panose="020B0503020204020204" pitchFamily="34" charset="-122"/>
              </a:rPr>
              <a:t>着丝粒：</a:t>
            </a:r>
            <a:r>
              <a:rPr lang="zh-CN" altLang="en-US" sz="2400" b="1" dirty="0">
                <a:ea typeface="微软雅黑" panose="020B0503020204020204" pitchFamily="34" charset="-122"/>
              </a:rPr>
              <a:t>高度重复</a:t>
            </a:r>
            <a:r>
              <a:rPr lang="en-US" altLang="zh-CN" sz="2400" b="1" dirty="0">
                <a:ea typeface="微软雅黑" panose="020B0503020204020204" pitchFamily="34" charset="-122"/>
              </a:rPr>
              <a:t>DNA</a:t>
            </a:r>
            <a:r>
              <a:rPr lang="zh-CN" altLang="en-US" sz="2400" b="1" dirty="0">
                <a:ea typeface="微软雅黑" panose="020B0503020204020204" pitchFamily="34" charset="-122"/>
              </a:rPr>
              <a:t>序列（异染色质），也是特殊蛋白的结合位点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774B445-925E-45BF-8A90-C41D6EAF6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39" y="5013178"/>
            <a:ext cx="273630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400" b="1" dirty="0">
                <a:solidFill>
                  <a:srgbClr val="CC0099"/>
                </a:solidFill>
                <a:ea typeface="微软雅黑" panose="020B0503020204020204" pitchFamily="34" charset="-122"/>
              </a:rPr>
              <a:t>端粒：</a:t>
            </a:r>
            <a:r>
              <a:rPr lang="zh-CN" altLang="en-US" sz="2400" b="1" dirty="0">
                <a:ea typeface="微软雅黑" panose="020B0503020204020204" pitchFamily="34" charset="-122"/>
              </a:rPr>
              <a:t>染色体末端的一段重复的</a:t>
            </a:r>
            <a:r>
              <a:rPr lang="en-US" altLang="zh-CN" sz="2400" b="1" dirty="0">
                <a:ea typeface="微软雅黑" panose="020B0503020204020204" pitchFamily="34" charset="-122"/>
              </a:rPr>
              <a:t>DNA</a:t>
            </a:r>
            <a:r>
              <a:rPr lang="zh-CN" altLang="en-US" sz="2400" b="1" dirty="0">
                <a:ea typeface="微软雅黑" panose="020B0503020204020204" pitchFamily="34" charset="-122"/>
              </a:rPr>
              <a:t>片段</a:t>
            </a:r>
            <a:endParaRPr lang="en-US" altLang="zh-CN" sz="2400" b="1" dirty="0"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3FFFC6-1547-4377-A5DE-65859A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729D74-FEF0-4348-8C2F-2FE143F4F6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50177C5C-6599-4D19-BA1C-AB15A04D74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928688"/>
            <a:ext cx="6000750" cy="71437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Single stranded nucleic acid</a:t>
            </a:r>
          </a:p>
        </p:txBody>
      </p:sp>
      <p:pic>
        <p:nvPicPr>
          <p:cNvPr id="59395" name="Picture 5">
            <a:extLst>
              <a:ext uri="{FF2B5EF4-FFF2-40B4-BE49-F238E27FC236}">
                <a16:creationId xmlns:a16="http://schemas.microsoft.com/office/drawing/2014/main" id="{EB448D59-5CD4-4DEA-9669-17078BC7F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1785942"/>
            <a:ext cx="1466851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396" name="组合 7">
            <a:extLst>
              <a:ext uri="{FF2B5EF4-FFF2-40B4-BE49-F238E27FC236}">
                <a16:creationId xmlns:a16="http://schemas.microsoft.com/office/drawing/2014/main" id="{5D84D3FB-9847-485E-87B2-A9690B7D788C}"/>
              </a:ext>
            </a:extLst>
          </p:cNvPr>
          <p:cNvGrpSpPr>
            <a:grpSpLocks/>
          </p:cNvGrpSpPr>
          <p:nvPr/>
        </p:nvGrpSpPr>
        <p:grpSpPr bwMode="auto">
          <a:xfrm>
            <a:off x="3786191" y="2000254"/>
            <a:ext cx="4143375" cy="4143375"/>
            <a:chOff x="3786188" y="2000250"/>
            <a:chExt cx="4143375" cy="4143375"/>
          </a:xfrm>
        </p:grpSpPr>
        <p:pic>
          <p:nvPicPr>
            <p:cNvPr id="59398" name="图片 9" descr="4-1.jpg">
              <a:extLst>
                <a:ext uri="{FF2B5EF4-FFF2-40B4-BE49-F238E27FC236}">
                  <a16:creationId xmlns:a16="http://schemas.microsoft.com/office/drawing/2014/main" id="{EA76B07C-72C5-4A48-98F5-BBE19B29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188" y="2000250"/>
              <a:ext cx="4143375" cy="414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399" name="矩形 10">
              <a:extLst>
                <a:ext uri="{FF2B5EF4-FFF2-40B4-BE49-F238E27FC236}">
                  <a16:creationId xmlns:a16="http://schemas.microsoft.com/office/drawing/2014/main" id="{4CD373E3-16A4-41E9-B24D-09C381645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4929188"/>
              <a:ext cx="357188" cy="214312"/>
            </a:xfrm>
            <a:prstGeom prst="rect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9400" name="矩形 11">
              <a:extLst>
                <a:ext uri="{FF2B5EF4-FFF2-40B4-BE49-F238E27FC236}">
                  <a16:creationId xmlns:a16="http://schemas.microsoft.com/office/drawing/2014/main" id="{7C26CECB-3570-41C5-9FF0-9EDFF4F93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63" y="3286125"/>
              <a:ext cx="357187" cy="285750"/>
            </a:xfrm>
            <a:prstGeom prst="rect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9" name="标题 8">
            <a:extLst>
              <a:ext uri="{FF2B5EF4-FFF2-40B4-BE49-F238E27FC236}">
                <a16:creationId xmlns:a16="http://schemas.microsoft.com/office/drawing/2014/main" id="{E6C0BE8C-53AD-492D-B40A-C88706695674}"/>
              </a:ext>
            </a:extLst>
          </p:cNvPr>
          <p:cNvSpPr txBox="1">
            <a:spLocks/>
          </p:cNvSpPr>
          <p:nvPr/>
        </p:nvSpPr>
        <p:spPr bwMode="gray">
          <a:xfrm>
            <a:off x="181478" y="71414"/>
            <a:ext cx="60335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eaLnBrk="1" hangingPunct="1">
              <a:defRPr kumimoji="1" sz="4000" b="1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en-US" dirty="0">
                <a:solidFill>
                  <a:schemeClr val="tx1"/>
                </a:solidFill>
              </a:rPr>
              <a:t>5. RNA</a:t>
            </a:r>
            <a:r>
              <a:rPr lang="zh-CN" altLang="en-US" dirty="0">
                <a:solidFill>
                  <a:schemeClr val="tx1"/>
                </a:solidFill>
              </a:rPr>
              <a:t>的结构和功能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5">
            <a:extLst>
              <a:ext uri="{FF2B5EF4-FFF2-40B4-BE49-F238E27FC236}">
                <a16:creationId xmlns:a16="http://schemas.microsoft.com/office/drawing/2014/main" id="{07EAA0A4-3632-409A-8C22-748EBFC2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1" y="1357317"/>
            <a:ext cx="1466851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Rectangle 2">
            <a:extLst>
              <a:ext uri="{FF2B5EF4-FFF2-40B4-BE49-F238E27FC236}">
                <a16:creationId xmlns:a16="http://schemas.microsoft.com/office/drawing/2014/main" id="{8032438F-E39E-4B94-A344-4B0B36A7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42" y="1285877"/>
            <a:ext cx="6643687" cy="434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通常以单链的形式存在，但有复杂的局部二级结构或三级结构。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</a:t>
            </a: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小的多。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的种类、大小和结构远比</a:t>
            </a: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表现出多样性。</a:t>
            </a:r>
            <a:endParaRPr lang="en-US" altLang="zh-CN" sz="2800" dirty="0">
              <a:solidFill>
                <a:srgbClr val="0000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与蛋白质共同负责基因的表达和表达过程的调控。</a:t>
            </a:r>
          </a:p>
        </p:txBody>
      </p:sp>
      <p:sp>
        <p:nvSpPr>
          <p:cNvPr id="6" name="标题 8">
            <a:extLst>
              <a:ext uri="{FF2B5EF4-FFF2-40B4-BE49-F238E27FC236}">
                <a16:creationId xmlns:a16="http://schemas.microsoft.com/office/drawing/2014/main" id="{E44F1602-1274-419D-93EE-C9966A0AEF9A}"/>
              </a:ext>
            </a:extLst>
          </p:cNvPr>
          <p:cNvSpPr txBox="1">
            <a:spLocks/>
          </p:cNvSpPr>
          <p:nvPr/>
        </p:nvSpPr>
        <p:spPr bwMode="gray">
          <a:xfrm>
            <a:off x="181480" y="40638"/>
            <a:ext cx="5370381" cy="70788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defRPr kumimoji="1" sz="4000" b="1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en-US" dirty="0">
                <a:solidFill>
                  <a:schemeClr val="tx1"/>
                </a:solidFill>
              </a:rPr>
              <a:t>5. RNA</a:t>
            </a:r>
            <a:r>
              <a:rPr lang="zh-CN" altLang="en-US" dirty="0">
                <a:solidFill>
                  <a:schemeClr val="tx1"/>
                </a:solidFill>
              </a:rPr>
              <a:t>的结构和功能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624BEB-4E1A-4E0C-BD25-B5BE95400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FEDE4728-6AD3-4B30-A83A-061F23CD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283" y="44449"/>
            <a:ext cx="720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eaLnBrk="1" hangingPunct="1">
              <a:defRPr kumimoji="1" sz="4000" b="1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5.1 RNA</a:t>
            </a:r>
            <a:r>
              <a:rPr lang="zh-CN" altLang="en-US" dirty="0">
                <a:solidFill>
                  <a:schemeClr val="tx1"/>
                </a:solidFill>
              </a:rPr>
              <a:t>的种类、分布、功能</a:t>
            </a:r>
          </a:p>
        </p:txBody>
      </p:sp>
      <p:graphicFrame>
        <p:nvGraphicFramePr>
          <p:cNvPr id="61443" name="Object 3">
            <a:extLst>
              <a:ext uri="{FF2B5EF4-FFF2-40B4-BE49-F238E27FC236}">
                <a16:creationId xmlns:a16="http://schemas.microsoft.com/office/drawing/2014/main" id="{36019470-A2A3-4DB5-950F-957F6DD108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754" y="1500190"/>
          <a:ext cx="8494713" cy="466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05900" imgH="5000625" progId="">
                  <p:embed/>
                </p:oleObj>
              </mc:Choice>
              <mc:Fallback>
                <p:oleObj name="Document" r:id="rId2" imgW="9105900" imgH="50006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4" y="1500190"/>
                        <a:ext cx="8494713" cy="466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TextBox 3">
            <a:extLst>
              <a:ext uri="{FF2B5EF4-FFF2-40B4-BE49-F238E27FC236}">
                <a16:creationId xmlns:a16="http://schemas.microsoft.com/office/drawing/2014/main" id="{7D98BD47-5696-4BDB-9866-A8D5876D6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641" y="3771900"/>
            <a:ext cx="1042987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hnRNA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A8DB9C-01EE-4EBF-B2A5-FAAD3DB8D8A5}"/>
              </a:ext>
            </a:extLst>
          </p:cNvPr>
          <p:cNvSpPr/>
          <p:nvPr/>
        </p:nvSpPr>
        <p:spPr bwMode="auto">
          <a:xfrm>
            <a:off x="214283" y="2143118"/>
            <a:ext cx="8358247" cy="150019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chemeClr val="tx2"/>
              </a:solidFill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54C280-2DD8-4A8F-A9DD-8DF09B997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F934195-3EF2-4940-B8F7-2081D2D141D2}"/>
              </a:ext>
            </a:extLst>
          </p:cNvPr>
          <p:cNvSpPr/>
          <p:nvPr/>
        </p:nvSpPr>
        <p:spPr>
          <a:xfrm>
            <a:off x="539553" y="332659"/>
            <a:ext cx="2146742" cy="825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486" indent="-571486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实验：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5BFEC7-A8C4-4D4A-8BE4-F914828B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31003E-B3F3-01D8-7DFA-E42D96764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8310729" cy="51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57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图片 4" descr="pic_278093.jpg">
            <a:extLst>
              <a:ext uri="{FF2B5EF4-FFF2-40B4-BE49-F238E27FC236}">
                <a16:creationId xmlns:a16="http://schemas.microsoft.com/office/drawing/2014/main" id="{AB389A32-F737-4B4C-ACE1-4CCB7BB9C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3" y="1143003"/>
            <a:ext cx="51530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矩形 5">
            <a:extLst>
              <a:ext uri="{FF2B5EF4-FFF2-40B4-BE49-F238E27FC236}">
                <a16:creationId xmlns:a16="http://schemas.microsoft.com/office/drawing/2014/main" id="{3689D0B7-857A-410D-A55A-D7052F842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243" y="5593567"/>
            <a:ext cx="31806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三种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示意图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B232C04-C206-48BE-B4A0-F5806518D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2131" y="1988842"/>
            <a:ext cx="180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mRNA</a:t>
            </a:r>
            <a:endParaRPr kumimoji="1"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8DF1FA19-1198-4F17-BE0A-BCC0D28B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4702165"/>
            <a:ext cx="136815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rRNA</a:t>
            </a:r>
            <a:endParaRPr kumimoji="1"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1C78C8D4-8F37-46DC-95EE-019342FCD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00" y="4117391"/>
            <a:ext cx="180020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tRNA</a:t>
            </a:r>
            <a:endParaRPr kumimoji="1"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A53150-F444-4C5C-98F4-47C1F724F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C7C2CC7-4D86-49B2-92A7-B69E8497B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1" y="2113863"/>
            <a:ext cx="7993063" cy="376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tabLst>
                <a:tab pos="539750" algn="l"/>
              </a:tabLst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信使</a:t>
            </a:r>
            <a:r>
              <a:rPr lang="en-US" altLang="zh-CN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RNA(messenger RNA, mRNA)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是合成蛋白质的模板。</a:t>
            </a:r>
          </a:p>
          <a:p>
            <a:pPr algn="just" eaLnBrk="1" hangingPunct="1">
              <a:lnSpc>
                <a:spcPct val="11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不均一核</a:t>
            </a:r>
            <a:r>
              <a:rPr lang="en-US" altLang="zh-CN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RNA(</a:t>
            </a:r>
            <a:r>
              <a:rPr lang="en-US" altLang="zh-CN" sz="2800" dirty="0" err="1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hnRNA</a:t>
            </a:r>
            <a:r>
              <a:rPr lang="en-US" altLang="zh-CN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含有内含子</a:t>
            </a: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(intron)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和外显子</a:t>
            </a: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(exon)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  </a:t>
            </a:r>
          </a:p>
          <a:p>
            <a:pPr algn="just" eaLnBrk="1" hangingPunct="1">
              <a:lnSpc>
                <a:spcPct val="11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外显子是氨基酸的编码序列，而内含子是非编码序列。</a:t>
            </a:r>
          </a:p>
          <a:p>
            <a:pPr algn="just" eaLnBrk="1" hangingPunct="1">
              <a:lnSpc>
                <a:spcPct val="110000"/>
              </a:lnSpc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2800" dirty="0" err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hnRNA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经过剪切后成为</a:t>
            </a:r>
            <a:r>
              <a:rPr lang="zh-CN" altLang="en-US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成熟的</a:t>
            </a:r>
            <a:r>
              <a:rPr lang="en-US" altLang="zh-CN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mRNA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3491" name="Text Box 3">
            <a:extLst>
              <a:ext uri="{FF2B5EF4-FFF2-40B4-BE49-F238E27FC236}">
                <a16:creationId xmlns:a16="http://schemas.microsoft.com/office/drawing/2014/main" id="{44579299-224D-4C15-838A-E2A2DC9B5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69" y="74072"/>
            <a:ext cx="7921625" cy="70788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defRPr kumimoji="1" sz="3600" b="1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4000" dirty="0">
                <a:solidFill>
                  <a:schemeClr val="tx1"/>
                </a:solidFill>
              </a:rPr>
              <a:t>5.2 mRNA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C40A83-94A9-4D43-A1F4-51F36914E40B}"/>
              </a:ext>
            </a:extLst>
          </p:cNvPr>
          <p:cNvSpPr/>
          <p:nvPr/>
        </p:nvSpPr>
        <p:spPr>
          <a:xfrm>
            <a:off x="1043610" y="1124747"/>
            <a:ext cx="6522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——mRNA</a:t>
            </a:r>
            <a:r>
              <a:rPr kumimoji="1" lang="zh-CN" altLang="en-US" sz="3200" b="1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是蛋白质合成中的模板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375A5-8901-4F45-BE69-63C0BA384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C070F1-0039-4092-8CDC-18910AFC9CBD}"/>
              </a:ext>
            </a:extLst>
          </p:cNvPr>
          <p:cNvGrpSpPr>
            <a:grpSpLocks/>
          </p:cNvGrpSpPr>
          <p:nvPr/>
        </p:nvGrpSpPr>
        <p:grpSpPr bwMode="auto">
          <a:xfrm>
            <a:off x="3274940" y="4580660"/>
            <a:ext cx="1630363" cy="360363"/>
            <a:chOff x="1776" y="2976"/>
            <a:chExt cx="1360" cy="324"/>
          </a:xfrm>
        </p:grpSpPr>
        <p:sp>
          <p:nvSpPr>
            <p:cNvPr id="64534" name="Freeform 3">
              <a:extLst>
                <a:ext uri="{FF2B5EF4-FFF2-40B4-BE49-F238E27FC236}">
                  <a16:creationId xmlns:a16="http://schemas.microsoft.com/office/drawing/2014/main" id="{8A02C167-01D1-41E9-B2EB-8A13C6BBC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3072"/>
              <a:ext cx="315" cy="228"/>
            </a:xfrm>
            <a:custGeom>
              <a:avLst/>
              <a:gdLst>
                <a:gd name="T0" fmla="*/ 0 w 400"/>
                <a:gd name="T1" fmla="*/ 1 h 369"/>
                <a:gd name="T2" fmla="*/ 2 w 400"/>
                <a:gd name="T3" fmla="*/ 1 h 369"/>
                <a:gd name="T4" fmla="*/ 2 w 400"/>
                <a:gd name="T5" fmla="*/ 1 h 369"/>
                <a:gd name="T6" fmla="*/ 2 w 400"/>
                <a:gd name="T7" fmla="*/ 1 h 369"/>
                <a:gd name="T8" fmla="*/ 2 w 400"/>
                <a:gd name="T9" fmla="*/ 1 h 369"/>
                <a:gd name="T10" fmla="*/ 2 w 400"/>
                <a:gd name="T11" fmla="*/ 1 h 369"/>
                <a:gd name="T12" fmla="*/ 2 w 400"/>
                <a:gd name="T13" fmla="*/ 1 h 369"/>
                <a:gd name="T14" fmla="*/ 2 w 400"/>
                <a:gd name="T15" fmla="*/ 1 h 369"/>
                <a:gd name="T16" fmla="*/ 2 w 400"/>
                <a:gd name="T17" fmla="*/ 1 h 3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0"/>
                <a:gd name="T28" fmla="*/ 0 h 369"/>
                <a:gd name="T29" fmla="*/ 400 w 400"/>
                <a:gd name="T30" fmla="*/ 369 h 3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0" h="369">
                  <a:moveTo>
                    <a:pt x="0" y="309"/>
                  </a:moveTo>
                  <a:cubicBezTo>
                    <a:pt x="66" y="298"/>
                    <a:pt x="99" y="312"/>
                    <a:pt x="120" y="249"/>
                  </a:cubicBezTo>
                  <a:cubicBezTo>
                    <a:pt x="107" y="210"/>
                    <a:pt x="85" y="180"/>
                    <a:pt x="72" y="141"/>
                  </a:cubicBezTo>
                  <a:cubicBezTo>
                    <a:pt x="76" y="109"/>
                    <a:pt x="72" y="75"/>
                    <a:pt x="84" y="45"/>
                  </a:cubicBezTo>
                  <a:cubicBezTo>
                    <a:pt x="102" y="0"/>
                    <a:pt x="230" y="49"/>
                    <a:pt x="264" y="57"/>
                  </a:cubicBezTo>
                  <a:cubicBezTo>
                    <a:pt x="303" y="83"/>
                    <a:pt x="321" y="115"/>
                    <a:pt x="360" y="141"/>
                  </a:cubicBezTo>
                  <a:cubicBezTo>
                    <a:pt x="374" y="182"/>
                    <a:pt x="400" y="219"/>
                    <a:pt x="372" y="261"/>
                  </a:cubicBezTo>
                  <a:cubicBezTo>
                    <a:pt x="364" y="273"/>
                    <a:pt x="348" y="277"/>
                    <a:pt x="336" y="285"/>
                  </a:cubicBezTo>
                  <a:cubicBezTo>
                    <a:pt x="323" y="361"/>
                    <a:pt x="324" y="333"/>
                    <a:pt x="324" y="369"/>
                  </a:cubicBezTo>
                </a:path>
              </a:pathLst>
            </a:custGeom>
            <a:noFill/>
            <a:ln w="76200">
              <a:solidFill>
                <a:schemeClr val="tx2">
                  <a:lumMod val="40000"/>
                  <a:lumOff val="6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4535" name="Freeform 4">
              <a:extLst>
                <a:ext uri="{FF2B5EF4-FFF2-40B4-BE49-F238E27FC236}">
                  <a16:creationId xmlns:a16="http://schemas.microsoft.com/office/drawing/2014/main" id="{68AD5B93-DF24-4B22-BE42-AB0B1ED03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976"/>
              <a:ext cx="256" cy="323"/>
            </a:xfrm>
            <a:custGeom>
              <a:avLst/>
              <a:gdLst>
                <a:gd name="T0" fmla="*/ 2 w 312"/>
                <a:gd name="T1" fmla="*/ 323 h 323"/>
                <a:gd name="T2" fmla="*/ 2 w 312"/>
                <a:gd name="T3" fmla="*/ 287 h 323"/>
                <a:gd name="T4" fmla="*/ 2 w 312"/>
                <a:gd name="T5" fmla="*/ 179 h 323"/>
                <a:gd name="T6" fmla="*/ 2 w 312"/>
                <a:gd name="T7" fmla="*/ 107 h 323"/>
                <a:gd name="T8" fmla="*/ 0 w 312"/>
                <a:gd name="T9" fmla="*/ 71 h 323"/>
                <a:gd name="T10" fmla="*/ 2 w 312"/>
                <a:gd name="T11" fmla="*/ 47 h 323"/>
                <a:gd name="T12" fmla="*/ 5 w 312"/>
                <a:gd name="T13" fmla="*/ 119 h 323"/>
                <a:gd name="T14" fmla="*/ 5 w 312"/>
                <a:gd name="T15" fmla="*/ 203 h 323"/>
                <a:gd name="T16" fmla="*/ 4 w 312"/>
                <a:gd name="T17" fmla="*/ 299 h 3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2"/>
                <a:gd name="T28" fmla="*/ 0 h 323"/>
                <a:gd name="T29" fmla="*/ 312 w 312"/>
                <a:gd name="T30" fmla="*/ 323 h 3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2" h="323">
                  <a:moveTo>
                    <a:pt x="72" y="323"/>
                  </a:moveTo>
                  <a:cubicBezTo>
                    <a:pt x="84" y="311"/>
                    <a:pt x="103" y="303"/>
                    <a:pt x="108" y="287"/>
                  </a:cubicBezTo>
                  <a:cubicBezTo>
                    <a:pt x="118" y="258"/>
                    <a:pt x="49" y="208"/>
                    <a:pt x="36" y="179"/>
                  </a:cubicBezTo>
                  <a:cubicBezTo>
                    <a:pt x="26" y="156"/>
                    <a:pt x="20" y="131"/>
                    <a:pt x="12" y="107"/>
                  </a:cubicBezTo>
                  <a:cubicBezTo>
                    <a:pt x="8" y="95"/>
                    <a:pt x="0" y="71"/>
                    <a:pt x="0" y="71"/>
                  </a:cubicBezTo>
                  <a:cubicBezTo>
                    <a:pt x="24" y="0"/>
                    <a:pt x="3" y="23"/>
                    <a:pt x="132" y="47"/>
                  </a:cubicBezTo>
                  <a:cubicBezTo>
                    <a:pt x="192" y="58"/>
                    <a:pt x="261" y="85"/>
                    <a:pt x="312" y="119"/>
                  </a:cubicBezTo>
                  <a:cubicBezTo>
                    <a:pt x="308" y="147"/>
                    <a:pt x="306" y="175"/>
                    <a:pt x="300" y="203"/>
                  </a:cubicBezTo>
                  <a:cubicBezTo>
                    <a:pt x="293" y="236"/>
                    <a:pt x="276" y="264"/>
                    <a:pt x="276" y="299"/>
                  </a:cubicBezTo>
                </a:path>
              </a:pathLst>
            </a:custGeom>
            <a:noFill/>
            <a:ln w="76200">
              <a:solidFill>
                <a:schemeClr val="tx2">
                  <a:lumMod val="40000"/>
                  <a:lumOff val="6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6373" name="Line 5">
            <a:extLst>
              <a:ext uri="{FF2B5EF4-FFF2-40B4-BE49-F238E27FC236}">
                <a16:creationId xmlns:a16="http://schemas.microsoft.com/office/drawing/2014/main" id="{7639DDBC-2459-4212-8428-3A740B4CD2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8227" y="4126632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BCFF7F45-0DA1-44D2-9951-19BF1D1B37A9}"/>
              </a:ext>
            </a:extLst>
          </p:cNvPr>
          <p:cNvGrpSpPr>
            <a:grpSpLocks/>
          </p:cNvGrpSpPr>
          <p:nvPr/>
        </p:nvGrpSpPr>
        <p:grpSpPr bwMode="auto">
          <a:xfrm>
            <a:off x="1763690" y="3508471"/>
            <a:ext cx="7115175" cy="523874"/>
            <a:chOff x="912" y="2341"/>
            <a:chExt cx="4482" cy="330"/>
          </a:xfrm>
        </p:grpSpPr>
        <p:grpSp>
          <p:nvGrpSpPr>
            <p:cNvPr id="64527" name="Group 7">
              <a:extLst>
                <a:ext uri="{FF2B5EF4-FFF2-40B4-BE49-F238E27FC236}">
                  <a16:creationId xmlns:a16="http://schemas.microsoft.com/office/drawing/2014/main" id="{EA032579-AC1A-4478-97CA-22656A640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448"/>
              <a:ext cx="3029" cy="96"/>
              <a:chOff x="912" y="2448"/>
              <a:chExt cx="3029" cy="96"/>
            </a:xfrm>
          </p:grpSpPr>
          <p:sp>
            <p:nvSpPr>
              <p:cNvPr id="64529" name="Rectangle 8">
                <a:extLst>
                  <a:ext uri="{FF2B5EF4-FFF2-40B4-BE49-F238E27FC236}">
                    <a16:creationId xmlns:a16="http://schemas.microsoft.com/office/drawing/2014/main" id="{E66BBF44-2DEC-4878-B450-518615D9F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448"/>
                <a:ext cx="492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530" name="Rectangle 9">
                <a:extLst>
                  <a:ext uri="{FF2B5EF4-FFF2-40B4-BE49-F238E27FC236}">
                    <a16:creationId xmlns:a16="http://schemas.microsoft.com/office/drawing/2014/main" id="{7B421B5C-77A1-46A1-8246-3E482C32B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" y="2448"/>
                <a:ext cx="303" cy="9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 dirty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531" name="Rectangle 10">
                <a:extLst>
                  <a:ext uri="{FF2B5EF4-FFF2-40B4-BE49-F238E27FC236}">
                    <a16:creationId xmlns:a16="http://schemas.microsoft.com/office/drawing/2014/main" id="{50D3152B-885C-4DED-AC9E-BEE2E23F3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7" y="2448"/>
                <a:ext cx="1022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532" name="Rectangle 11">
                <a:extLst>
                  <a:ext uri="{FF2B5EF4-FFF2-40B4-BE49-F238E27FC236}">
                    <a16:creationId xmlns:a16="http://schemas.microsoft.com/office/drawing/2014/main" id="{90E37FC3-0A47-4657-9DAD-AFD22E0F6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9" y="2448"/>
                <a:ext cx="568" cy="9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533" name="Rectangle 12">
                <a:extLst>
                  <a:ext uri="{FF2B5EF4-FFF2-40B4-BE49-F238E27FC236}">
                    <a16:creationId xmlns:a16="http://schemas.microsoft.com/office/drawing/2014/main" id="{C0B00249-4073-4F34-BCDB-A17BEC493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7" y="2448"/>
                <a:ext cx="644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4528" name="Text Box 13">
              <a:extLst>
                <a:ext uri="{FF2B5EF4-FFF2-40B4-BE49-F238E27FC236}">
                  <a16:creationId xmlns:a16="http://schemas.microsoft.com/office/drawing/2014/main" id="{3B7AB07D-A1A3-4DF8-A8E7-5A04BB6EB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2341"/>
              <a:ext cx="101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800" dirty="0" err="1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hnRNA</a:t>
              </a:r>
              <a:r>
                <a:rPr kumimoji="1" lang="en-US" altLang="zh-CN" sz="28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</a:p>
          </p:txBody>
        </p:sp>
      </p:grpSp>
      <p:sp>
        <p:nvSpPr>
          <p:cNvPr id="186382" name="AutoShape 14">
            <a:extLst>
              <a:ext uri="{FF2B5EF4-FFF2-40B4-BE49-F238E27FC236}">
                <a16:creationId xmlns:a16="http://schemas.microsoft.com/office/drawing/2014/main" id="{141E1ACA-815E-4977-B8E5-A98B5022B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83" y="1916835"/>
            <a:ext cx="2160588" cy="1368425"/>
          </a:xfrm>
          <a:prstGeom prst="cloudCallout">
            <a:avLst>
              <a:gd name="adj1" fmla="val 43315"/>
              <a:gd name="adj2" fmla="val 83528"/>
            </a:avLst>
          </a:prstGeom>
          <a:solidFill>
            <a:schemeClr val="tx2">
              <a:lumMod val="40000"/>
              <a:lumOff val="60000"/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lvl="0" algn="ctr" eaLnBrk="1" hangingPunct="1">
              <a:spcBef>
                <a:spcPct val="0"/>
              </a:spcBef>
              <a:buClrTx/>
              <a:buNone/>
            </a:pPr>
            <a:r>
              <a:rPr kumimoji="1" lang="zh-CN" altLang="en-US" sz="2800" b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内含子</a:t>
            </a:r>
          </a:p>
          <a:p>
            <a:pPr lvl="0" algn="ctr" eaLnBrk="1" hangingPunct="1">
              <a:spcBef>
                <a:spcPct val="0"/>
              </a:spcBef>
              <a:buClrTx/>
              <a:buNone/>
            </a:pPr>
            <a:r>
              <a:rPr kumimoji="1" lang="en-US" altLang="zh-CN" sz="2800" b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(intron)</a:t>
            </a:r>
            <a:endParaRPr kumimoji="1" lang="en-US" altLang="zh-CN" sz="2800" b="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499200B9-2E0F-482E-8145-2E9DD191C936}"/>
              </a:ext>
            </a:extLst>
          </p:cNvPr>
          <p:cNvGrpSpPr>
            <a:grpSpLocks/>
          </p:cNvGrpSpPr>
          <p:nvPr/>
        </p:nvGrpSpPr>
        <p:grpSpPr bwMode="auto">
          <a:xfrm>
            <a:off x="2501828" y="5041050"/>
            <a:ext cx="6237287" cy="523878"/>
            <a:chOff x="1440" y="3312"/>
            <a:chExt cx="3929" cy="330"/>
          </a:xfrm>
        </p:grpSpPr>
        <p:grpSp>
          <p:nvGrpSpPr>
            <p:cNvPr id="64522" name="Group 16">
              <a:extLst>
                <a:ext uri="{FF2B5EF4-FFF2-40B4-BE49-F238E27FC236}">
                  <a16:creationId xmlns:a16="http://schemas.microsoft.com/office/drawing/2014/main" id="{55F2F032-ADC9-4BAE-AA6C-9A32E21EAA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3408"/>
              <a:ext cx="2158" cy="96"/>
              <a:chOff x="1440" y="2256"/>
              <a:chExt cx="2736" cy="96"/>
            </a:xfrm>
          </p:grpSpPr>
          <p:sp>
            <p:nvSpPr>
              <p:cNvPr id="64524" name="Rectangle 17">
                <a:extLst>
                  <a:ext uri="{FF2B5EF4-FFF2-40B4-BE49-F238E27FC236}">
                    <a16:creationId xmlns:a16="http://schemas.microsoft.com/office/drawing/2014/main" id="{FCBA4CD7-6FB0-4D32-9E2A-A99EB838B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624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525" name="Rectangle 18">
                <a:extLst>
                  <a:ext uri="{FF2B5EF4-FFF2-40B4-BE49-F238E27FC236}">
                    <a16:creationId xmlns:a16="http://schemas.microsoft.com/office/drawing/2014/main" id="{872472BF-7255-40FA-8B9B-4F9C8B10C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256"/>
                <a:ext cx="12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526" name="Rectangle 19">
                <a:extLst>
                  <a:ext uri="{FF2B5EF4-FFF2-40B4-BE49-F238E27FC236}">
                    <a16:creationId xmlns:a16="http://schemas.microsoft.com/office/drawing/2014/main" id="{06CD8B47-DEB2-454D-B009-BFB2D6701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256"/>
                <a:ext cx="81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4523" name="Text Box 20">
              <a:extLst>
                <a:ext uri="{FF2B5EF4-FFF2-40B4-BE49-F238E27FC236}">
                  <a16:creationId xmlns:a16="http://schemas.microsoft.com/office/drawing/2014/main" id="{2288DB80-6CFB-445A-9E3A-8D4B4EA30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3312"/>
              <a:ext cx="95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v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n"/>
                <a:defRPr sz="2400" b="1">
                  <a:solidFill>
                    <a:srgbClr val="852F74"/>
                  </a:solidFill>
                  <a:latin typeface="Constantia" panose="02030602050306030303" pitchFamily="18" charset="0"/>
                  <a:ea typeface="Gungsuh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8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mRNA   </a:t>
              </a:r>
            </a:p>
          </p:txBody>
        </p:sp>
      </p:grpSp>
      <p:sp>
        <p:nvSpPr>
          <p:cNvPr id="64519" name="Rectangle 21">
            <a:extLst>
              <a:ext uri="{FF2B5EF4-FFF2-40B4-BE49-F238E27FC236}">
                <a16:creationId xmlns:a16="http://schemas.microsoft.com/office/drawing/2014/main" id="{FB95CA17-4C91-4EDC-B029-C2F11DC76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3" y="682619"/>
            <a:ext cx="46085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en-US" altLang="zh-CN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mRNA</a:t>
            </a:r>
            <a:r>
              <a:rPr kumimoji="1" lang="zh-CN" altLang="en-US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成熟过程</a:t>
            </a:r>
          </a:p>
        </p:txBody>
      </p:sp>
      <p:sp>
        <p:nvSpPr>
          <p:cNvPr id="186390" name="AutoShape 22">
            <a:extLst>
              <a:ext uri="{FF2B5EF4-FFF2-40B4-BE49-F238E27FC236}">
                <a16:creationId xmlns:a16="http://schemas.microsoft.com/office/drawing/2014/main" id="{609B9776-19E6-4B25-9003-D69E2B54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826" y="2059708"/>
            <a:ext cx="2305051" cy="1225551"/>
          </a:xfrm>
          <a:prstGeom prst="cloudCallout">
            <a:avLst>
              <a:gd name="adj1" fmla="val -74588"/>
              <a:gd name="adj2" fmla="val 89769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lvl="0" algn="ctr" eaLnBrk="1" hangingPunct="1">
              <a:spcBef>
                <a:spcPct val="0"/>
              </a:spcBef>
              <a:buClrTx/>
              <a:buNone/>
            </a:pPr>
            <a:r>
              <a:rPr kumimoji="1" lang="en-US" altLang="zh-CN" sz="2800" b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b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外显子</a:t>
            </a:r>
          </a:p>
          <a:p>
            <a:pPr lvl="0" algn="ctr" eaLnBrk="1" hangingPunct="1">
              <a:spcBef>
                <a:spcPct val="0"/>
              </a:spcBef>
              <a:buClrTx/>
              <a:buNone/>
            </a:pPr>
            <a:r>
              <a:rPr kumimoji="1" lang="en-US" altLang="zh-CN" sz="2800" b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(exon)</a:t>
            </a:r>
            <a:endParaRPr kumimoji="1" lang="en-US" altLang="zh-CN" sz="2800" b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2F4074-7727-427A-B75C-CA244006C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6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6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6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6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6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6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82" grpId="0" animBg="1"/>
      <p:bldP spid="18639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NA splicing">
            <a:hlinkClick r:id="" action="ppaction://media"/>
            <a:extLst>
              <a:ext uri="{FF2B5EF4-FFF2-40B4-BE49-F238E27FC236}">
                <a16:creationId xmlns:a16="http://schemas.microsoft.com/office/drawing/2014/main" id="{08B7B93A-00E3-464C-BE1E-0BA0727B2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63" y="764704"/>
            <a:ext cx="8833876" cy="496855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3E3EAF-BCCE-4BE9-AABF-76530A240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52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8F1963EA-C140-41F9-BD7F-B9E96FE13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01872"/>
            <a:ext cx="8316912" cy="14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179388" indent="7207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lvl="1" algn="just"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把DNA所携带的遗传信息，按碱基互补配对原则，抄录并传送至核糖体，用以决定其合成蛋白质的氨基酸排列顺序。</a:t>
            </a:r>
            <a:endParaRPr kumimoji="1"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0B024221-9ED5-4E7D-AE1C-73789B29CA86}"/>
              </a:ext>
            </a:extLst>
          </p:cNvPr>
          <p:cNvGrpSpPr>
            <a:grpSpLocks/>
          </p:cNvGrpSpPr>
          <p:nvPr/>
        </p:nvGrpSpPr>
        <p:grpSpPr bwMode="auto">
          <a:xfrm>
            <a:off x="684215" y="2617789"/>
            <a:ext cx="3743326" cy="3382963"/>
            <a:chOff x="431" y="1525"/>
            <a:chExt cx="2208" cy="2131"/>
          </a:xfrm>
        </p:grpSpPr>
        <p:grpSp>
          <p:nvGrpSpPr>
            <p:cNvPr id="65574" name="Group 4">
              <a:extLst>
                <a:ext uri="{FF2B5EF4-FFF2-40B4-BE49-F238E27FC236}">
                  <a16:creationId xmlns:a16="http://schemas.microsoft.com/office/drawing/2014/main" id="{49BD62E4-98FF-4612-AF10-9D291CCEA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" y="2024"/>
              <a:ext cx="2208" cy="1632"/>
              <a:chOff x="431" y="2024"/>
              <a:chExt cx="2208" cy="1632"/>
            </a:xfrm>
          </p:grpSpPr>
          <p:sp>
            <p:nvSpPr>
              <p:cNvPr id="65576" name="AutoShape 5">
                <a:extLst>
                  <a:ext uri="{FF2B5EF4-FFF2-40B4-BE49-F238E27FC236}">
                    <a16:creationId xmlns:a16="http://schemas.microsoft.com/office/drawing/2014/main" id="{5A3126A2-1259-4C54-8A68-69FB6F54F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2024"/>
                <a:ext cx="2208" cy="1632"/>
              </a:xfrm>
              <a:prstGeom prst="roundRect">
                <a:avLst>
                  <a:gd name="adj" fmla="val 16667"/>
                </a:avLst>
              </a:prstGeom>
              <a:solidFill>
                <a:srgbClr val="C0C0C0"/>
              </a:solidFill>
              <a:ln w="38100">
                <a:solidFill>
                  <a:srgbClr val="DB1DD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zh-CN" sz="4400" b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77" name="Line 6">
                <a:extLst>
                  <a:ext uri="{FF2B5EF4-FFF2-40B4-BE49-F238E27FC236}">
                    <a16:creationId xmlns:a16="http://schemas.microsoft.com/office/drawing/2014/main" id="{E8C8E9FF-7AE1-4258-9505-D0FCA383CB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2352"/>
                <a:ext cx="1392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78" name="Text Box 7">
                <a:extLst>
                  <a:ext uri="{FF2B5EF4-FFF2-40B4-BE49-F238E27FC236}">
                    <a16:creationId xmlns:a16="http://schemas.microsoft.com/office/drawing/2014/main" id="{5B2ADCAE-CA77-4847-B6C0-B473F1375F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" y="2046"/>
                <a:ext cx="50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DNA</a:t>
                </a:r>
              </a:p>
            </p:txBody>
          </p:sp>
          <p:sp>
            <p:nvSpPr>
              <p:cNvPr id="65579" name="Line 8">
                <a:extLst>
                  <a:ext uri="{FF2B5EF4-FFF2-40B4-BE49-F238E27FC236}">
                    <a16:creationId xmlns:a16="http://schemas.microsoft.com/office/drawing/2014/main" id="{BD0B5EA9-38F1-4368-8414-EDE3BD720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784"/>
                <a:ext cx="912" cy="0"/>
              </a:xfrm>
              <a:prstGeom prst="line">
                <a:avLst/>
              </a:prstGeom>
              <a:noFill/>
              <a:ln w="38100">
                <a:solidFill>
                  <a:srgbClr val="00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80" name="Text Box 9">
                <a:extLst>
                  <a:ext uri="{FF2B5EF4-FFF2-40B4-BE49-F238E27FC236}">
                    <a16:creationId xmlns:a16="http://schemas.microsoft.com/office/drawing/2014/main" id="{90C93465-7E97-4D57-9FA5-F81558BAB7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" y="2646"/>
                <a:ext cx="65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mRNA</a:t>
                </a:r>
              </a:p>
            </p:txBody>
          </p:sp>
          <p:sp>
            <p:nvSpPr>
              <p:cNvPr id="63533" name="Line 10">
                <a:extLst>
                  <a:ext uri="{FF2B5EF4-FFF2-40B4-BE49-F238E27FC236}">
                    <a16:creationId xmlns:a16="http://schemas.microsoft.com/office/drawing/2014/main" id="{15FBF04E-69ED-4FF5-A72B-FDA853044C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3264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1" hangingPunct="1">
                  <a:defRPr/>
                </a:pPr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82" name="Text Box 11">
                <a:extLst>
                  <a:ext uri="{FF2B5EF4-FFF2-40B4-BE49-F238E27FC236}">
                    <a16:creationId xmlns:a16="http://schemas.microsoft.com/office/drawing/2014/main" id="{6A1A772F-E9D7-43D9-A151-7DC3A92C38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7" y="3148"/>
                <a:ext cx="47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蛋白</a:t>
                </a:r>
              </a:p>
            </p:txBody>
          </p:sp>
          <p:sp>
            <p:nvSpPr>
              <p:cNvPr id="65583" name="Line 12">
                <a:extLst>
                  <a:ext uri="{FF2B5EF4-FFF2-40B4-BE49-F238E27FC236}">
                    <a16:creationId xmlns:a16="http://schemas.microsoft.com/office/drawing/2014/main" id="{6BCD30A1-5C26-49A6-9867-B4468FBFD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84" name="Line 13">
                <a:extLst>
                  <a:ext uri="{FF2B5EF4-FFF2-40B4-BE49-F238E27FC236}">
                    <a16:creationId xmlns:a16="http://schemas.microsoft.com/office/drawing/2014/main" id="{60161D63-24FE-42DE-8608-AD4CECA2C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880"/>
                <a:ext cx="0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85" name="Text Box 14">
                <a:extLst>
                  <a:ext uri="{FF2B5EF4-FFF2-40B4-BE49-F238E27FC236}">
                    <a16:creationId xmlns:a16="http://schemas.microsoft.com/office/drawing/2014/main" id="{FAB64AA2-2BBA-488F-AF50-2BD835FF7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2" y="2448"/>
                <a:ext cx="47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转录</a:t>
                </a:r>
              </a:p>
            </p:txBody>
          </p:sp>
          <p:sp>
            <p:nvSpPr>
              <p:cNvPr id="65586" name="Text Box 15">
                <a:extLst>
                  <a:ext uri="{FF2B5EF4-FFF2-40B4-BE49-F238E27FC236}">
                    <a16:creationId xmlns:a16="http://schemas.microsoft.com/office/drawing/2014/main" id="{84597DDD-E321-4C6A-BFA0-7831EF6EC1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3" y="2928"/>
                <a:ext cx="47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翻译</a:t>
                </a:r>
              </a:p>
            </p:txBody>
          </p:sp>
        </p:grpSp>
        <p:sp>
          <p:nvSpPr>
            <p:cNvPr id="76838" name="Text Box 16">
              <a:extLst>
                <a:ext uri="{FF2B5EF4-FFF2-40B4-BE49-F238E27FC236}">
                  <a16:creationId xmlns:a16="http://schemas.microsoft.com/office/drawing/2014/main" id="{3CEFDD68-64F1-47F1-99CD-C8ECA9AC29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1525"/>
              <a:ext cx="97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原核细胞       </a:t>
              </a:r>
            </a:p>
          </p:txBody>
        </p:sp>
      </p:grpSp>
      <p:grpSp>
        <p:nvGrpSpPr>
          <p:cNvPr id="4" name="Group 17">
            <a:extLst>
              <a:ext uri="{FF2B5EF4-FFF2-40B4-BE49-F238E27FC236}">
                <a16:creationId xmlns:a16="http://schemas.microsoft.com/office/drawing/2014/main" id="{34D661AC-0909-4FC1-ADE6-3AA8D9C2A726}"/>
              </a:ext>
            </a:extLst>
          </p:cNvPr>
          <p:cNvGrpSpPr>
            <a:grpSpLocks/>
          </p:cNvGrpSpPr>
          <p:nvPr/>
        </p:nvGrpSpPr>
        <p:grpSpPr bwMode="auto">
          <a:xfrm>
            <a:off x="3923929" y="2617790"/>
            <a:ext cx="4748228" cy="3883025"/>
            <a:chOff x="2681" y="1525"/>
            <a:chExt cx="2455" cy="2459"/>
          </a:xfrm>
        </p:grpSpPr>
        <p:grpSp>
          <p:nvGrpSpPr>
            <p:cNvPr id="65542" name="Group 18">
              <a:extLst>
                <a:ext uri="{FF2B5EF4-FFF2-40B4-BE49-F238E27FC236}">
                  <a16:creationId xmlns:a16="http://schemas.microsoft.com/office/drawing/2014/main" id="{FC33EB4B-77D0-455F-A2C5-E135322EB6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1584"/>
              <a:ext cx="1776" cy="2400"/>
              <a:chOff x="3360" y="1584"/>
              <a:chExt cx="1776" cy="2400"/>
            </a:xfrm>
          </p:grpSpPr>
          <p:sp>
            <p:nvSpPr>
              <p:cNvPr id="65544" name="Text Box 19">
                <a:extLst>
                  <a:ext uri="{FF2B5EF4-FFF2-40B4-BE49-F238E27FC236}">
                    <a16:creationId xmlns:a16="http://schemas.microsoft.com/office/drawing/2014/main" id="{D942D3C6-C746-4735-B32A-BCF9CE6A75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0" y="1584"/>
                <a:ext cx="454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1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细胞质</a:t>
                </a:r>
              </a:p>
            </p:txBody>
          </p:sp>
          <p:sp>
            <p:nvSpPr>
              <p:cNvPr id="65545" name="AutoShape 20">
                <a:extLst>
                  <a:ext uri="{FF2B5EF4-FFF2-40B4-BE49-F238E27FC236}">
                    <a16:creationId xmlns:a16="http://schemas.microsoft.com/office/drawing/2014/main" id="{3C979EED-4F4E-4EEC-9507-BC7FE68FB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1776" cy="2352"/>
              </a:xfrm>
              <a:prstGeom prst="octagon">
                <a:avLst>
                  <a:gd name="adj" fmla="val 29287"/>
                </a:avLst>
              </a:prstGeom>
              <a:solidFill>
                <a:srgbClr val="C0C0C0"/>
              </a:solidFill>
              <a:ln w="38100">
                <a:solidFill>
                  <a:srgbClr val="DB1DD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46" name="Oval 21">
                <a:extLst>
                  <a:ext uri="{FF2B5EF4-FFF2-40B4-BE49-F238E27FC236}">
                    <a16:creationId xmlns:a16="http://schemas.microsoft.com/office/drawing/2014/main" id="{9A79319A-0B66-4FF0-80D0-99D4D7DE9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920"/>
                <a:ext cx="1680" cy="1248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47" name="Text Box 22">
                <a:extLst>
                  <a:ext uri="{FF2B5EF4-FFF2-40B4-BE49-F238E27FC236}">
                    <a16:creationId xmlns:a16="http://schemas.microsoft.com/office/drawing/2014/main" id="{46F46128-623B-4249-99E8-1C748E96E1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27" y="1922"/>
                <a:ext cx="454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细胞核</a:t>
                </a:r>
              </a:p>
            </p:txBody>
          </p:sp>
          <p:grpSp>
            <p:nvGrpSpPr>
              <p:cNvPr id="65548" name="Group 23">
                <a:extLst>
                  <a:ext uri="{FF2B5EF4-FFF2-40B4-BE49-F238E27FC236}">
                    <a16:creationId xmlns:a16="http://schemas.microsoft.com/office/drawing/2014/main" id="{B1C4D411-C7C4-43DE-87ED-8547C17DA9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2256"/>
                <a:ext cx="912" cy="48"/>
                <a:chOff x="2784" y="1632"/>
                <a:chExt cx="912" cy="48"/>
              </a:xfrm>
            </p:grpSpPr>
            <p:sp>
              <p:nvSpPr>
                <p:cNvPr id="65571" name="Rectangle 24">
                  <a:extLst>
                    <a:ext uri="{FF2B5EF4-FFF2-40B4-BE49-F238E27FC236}">
                      <a16:creationId xmlns:a16="http://schemas.microsoft.com/office/drawing/2014/main" id="{C6357CB9-BB59-4E0E-8466-9B68B55B29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1632"/>
                  <a:ext cx="384" cy="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v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572" name="Rectangle 25">
                  <a:extLst>
                    <a:ext uri="{FF2B5EF4-FFF2-40B4-BE49-F238E27FC236}">
                      <a16:creationId xmlns:a16="http://schemas.microsoft.com/office/drawing/2014/main" id="{5291520A-48DE-4265-A632-5ADBD28BE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2" y="1632"/>
                  <a:ext cx="384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v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573" name="Rectangle 26">
                  <a:extLst>
                    <a:ext uri="{FF2B5EF4-FFF2-40B4-BE49-F238E27FC236}">
                      <a16:creationId xmlns:a16="http://schemas.microsoft.com/office/drawing/2014/main" id="{93D7E962-8BEB-4941-A9F5-6100CDEA3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632"/>
                  <a:ext cx="384" cy="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v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5549" name="Text Box 27">
                <a:extLst>
                  <a:ext uri="{FF2B5EF4-FFF2-40B4-BE49-F238E27FC236}">
                    <a16:creationId xmlns:a16="http://schemas.microsoft.com/office/drawing/2014/main" id="{19F33E16-1E25-4CBE-8C2F-D8E49CA33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3" y="2208"/>
                <a:ext cx="381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DNA</a:t>
                </a:r>
              </a:p>
            </p:txBody>
          </p:sp>
          <p:sp>
            <p:nvSpPr>
              <p:cNvPr id="65550" name="Text Box 28">
                <a:extLst>
                  <a:ext uri="{FF2B5EF4-FFF2-40B4-BE49-F238E27FC236}">
                    <a16:creationId xmlns:a16="http://schemas.microsoft.com/office/drawing/2014/main" id="{C2B64498-4545-4E8E-A3F7-F2E840EEFD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9" y="2016"/>
                <a:ext cx="374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内含子</a:t>
                </a:r>
              </a:p>
            </p:txBody>
          </p:sp>
          <p:sp>
            <p:nvSpPr>
              <p:cNvPr id="65551" name="Line 29">
                <a:extLst>
                  <a:ext uri="{FF2B5EF4-FFF2-40B4-BE49-F238E27FC236}">
                    <a16:creationId xmlns:a16="http://schemas.microsoft.com/office/drawing/2014/main" id="{5702E9C8-4FF7-47D7-A0BD-8B2A3F28AA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68" y="2160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52" name="Text Box 30">
                <a:extLst>
                  <a:ext uri="{FF2B5EF4-FFF2-40B4-BE49-F238E27FC236}">
                    <a16:creationId xmlns:a16="http://schemas.microsoft.com/office/drawing/2014/main" id="{B0DBD2B4-E78D-4E8C-89E2-7FC0DCBA1A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4" y="2064"/>
                <a:ext cx="432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外显子</a:t>
                </a:r>
              </a:p>
            </p:txBody>
          </p:sp>
          <p:sp>
            <p:nvSpPr>
              <p:cNvPr id="65553" name="Line 31">
                <a:extLst>
                  <a:ext uri="{FF2B5EF4-FFF2-40B4-BE49-F238E27FC236}">
                    <a16:creationId xmlns:a16="http://schemas.microsoft.com/office/drawing/2014/main" id="{AE0829B0-7AA2-4EF9-A59D-B01A2DFC82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16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5554" name="Group 32">
                <a:extLst>
                  <a:ext uri="{FF2B5EF4-FFF2-40B4-BE49-F238E27FC236}">
                    <a16:creationId xmlns:a16="http://schemas.microsoft.com/office/drawing/2014/main" id="{9A5FF110-3DA8-4CB7-B1E6-319919529C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2659"/>
                <a:ext cx="912" cy="48"/>
                <a:chOff x="2784" y="1632"/>
                <a:chExt cx="912" cy="48"/>
              </a:xfrm>
            </p:grpSpPr>
            <p:sp>
              <p:nvSpPr>
                <p:cNvPr id="65568" name="Rectangle 33">
                  <a:extLst>
                    <a:ext uri="{FF2B5EF4-FFF2-40B4-BE49-F238E27FC236}">
                      <a16:creationId xmlns:a16="http://schemas.microsoft.com/office/drawing/2014/main" id="{8B50B781-78A6-4FBF-BD18-C54873CBA8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1632"/>
                  <a:ext cx="384" cy="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v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569" name="Rectangle 34">
                  <a:extLst>
                    <a:ext uri="{FF2B5EF4-FFF2-40B4-BE49-F238E27FC236}">
                      <a16:creationId xmlns:a16="http://schemas.microsoft.com/office/drawing/2014/main" id="{D301BF23-85CC-49B2-B8D6-5AE50AFCCC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2" y="1632"/>
                  <a:ext cx="384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v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570" name="Rectangle 35">
                  <a:extLst>
                    <a:ext uri="{FF2B5EF4-FFF2-40B4-BE49-F238E27FC236}">
                      <a16:creationId xmlns:a16="http://schemas.microsoft.com/office/drawing/2014/main" id="{EFB85C67-B14F-4ECC-B77F-FB5E1E15B5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632"/>
                  <a:ext cx="384" cy="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v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5555" name="Line 36">
                <a:extLst>
                  <a:ext uri="{FF2B5EF4-FFF2-40B4-BE49-F238E27FC236}">
                    <a16:creationId xmlns:a16="http://schemas.microsoft.com/office/drawing/2014/main" id="{A51B742E-655A-46A8-A729-D65130478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35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56" name="Text Box 37">
                <a:extLst>
                  <a:ext uri="{FF2B5EF4-FFF2-40B4-BE49-F238E27FC236}">
                    <a16:creationId xmlns:a16="http://schemas.microsoft.com/office/drawing/2014/main" id="{91217A0E-9872-4B37-B70D-A0A369740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78" y="2385"/>
                <a:ext cx="361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转录</a:t>
                </a:r>
              </a:p>
            </p:txBody>
          </p:sp>
          <p:grpSp>
            <p:nvGrpSpPr>
              <p:cNvPr id="65557" name="Group 38">
                <a:extLst>
                  <a:ext uri="{FF2B5EF4-FFF2-40B4-BE49-F238E27FC236}">
                    <a16:creationId xmlns:a16="http://schemas.microsoft.com/office/drawing/2014/main" id="{38A6BCA8-19AE-40BD-8C93-598AC94A41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32" y="3264"/>
                <a:ext cx="672" cy="48"/>
                <a:chOff x="2880" y="1728"/>
                <a:chExt cx="672" cy="48"/>
              </a:xfrm>
            </p:grpSpPr>
            <p:sp>
              <p:nvSpPr>
                <p:cNvPr id="65566" name="Rectangle 39">
                  <a:extLst>
                    <a:ext uri="{FF2B5EF4-FFF2-40B4-BE49-F238E27FC236}">
                      <a16:creationId xmlns:a16="http://schemas.microsoft.com/office/drawing/2014/main" id="{A2A2F597-BAB6-4573-A5E9-5E3D8019B8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0" y="1728"/>
                  <a:ext cx="384" cy="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v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567" name="Rectangle 40">
                  <a:extLst>
                    <a:ext uri="{FF2B5EF4-FFF2-40B4-BE49-F238E27FC236}">
                      <a16:creationId xmlns:a16="http://schemas.microsoft.com/office/drawing/2014/main" id="{17BE4C95-7FCB-4A36-9B8E-3BEB99A03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1728"/>
                  <a:ext cx="384" cy="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v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400" b="1">
                      <a:solidFill>
                        <a:srgbClr val="852F74"/>
                      </a:solidFill>
                      <a:latin typeface="Constantia" panose="02030602050306030303" pitchFamily="18" charset="0"/>
                      <a:ea typeface="Gungsuh" panose="02030600000101010101" pitchFamily="18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5558" name="Line 41">
                <a:extLst>
                  <a:ext uri="{FF2B5EF4-FFF2-40B4-BE49-F238E27FC236}">
                    <a16:creationId xmlns:a16="http://schemas.microsoft.com/office/drawing/2014/main" id="{9DA9226D-69BF-4EEB-B960-46F68D74C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832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59" name="Text Box 42">
                <a:extLst>
                  <a:ext uri="{FF2B5EF4-FFF2-40B4-BE49-F238E27FC236}">
                    <a16:creationId xmlns:a16="http://schemas.microsoft.com/office/drawing/2014/main" id="{7CDF58A2-E831-4216-9BD2-759566F7DC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3" y="2784"/>
                <a:ext cx="692" cy="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转录后剪接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转运</a:t>
                </a:r>
              </a:p>
            </p:txBody>
          </p:sp>
          <p:sp>
            <p:nvSpPr>
              <p:cNvPr id="65560" name="Text Box 43">
                <a:extLst>
                  <a:ext uri="{FF2B5EF4-FFF2-40B4-BE49-F238E27FC236}">
                    <a16:creationId xmlns:a16="http://schemas.microsoft.com/office/drawing/2014/main" id="{DAECDEE7-DB24-4D84-8B21-CF352C61D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7" y="3168"/>
                <a:ext cx="48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mRNA</a:t>
                </a:r>
              </a:p>
            </p:txBody>
          </p:sp>
          <p:sp>
            <p:nvSpPr>
              <p:cNvPr id="65561" name="Text Box 44">
                <a:extLst>
                  <a:ext uri="{FF2B5EF4-FFF2-40B4-BE49-F238E27FC236}">
                    <a16:creationId xmlns:a16="http://schemas.microsoft.com/office/drawing/2014/main" id="{0AD51A96-B12B-4F93-8CD7-C6ED0AEAE6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7" y="2611"/>
                <a:ext cx="524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hnRNA</a:t>
                </a:r>
                <a:endParaRPr kumimoji="1"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62" name="Line 45">
                <a:extLst>
                  <a:ext uri="{FF2B5EF4-FFF2-40B4-BE49-F238E27FC236}">
                    <a16:creationId xmlns:a16="http://schemas.microsoft.com/office/drawing/2014/main" id="{4D2162BA-B6F0-45FA-8980-7ADE1AF38C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340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63" name="Text Box 46">
                <a:extLst>
                  <a:ext uri="{FF2B5EF4-FFF2-40B4-BE49-F238E27FC236}">
                    <a16:creationId xmlns:a16="http://schemas.microsoft.com/office/drawing/2014/main" id="{7FEA53A4-1470-4001-8DAC-8F34F4D977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3" y="3408"/>
                <a:ext cx="334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1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翻译</a:t>
                </a:r>
              </a:p>
            </p:txBody>
          </p:sp>
          <p:sp>
            <p:nvSpPr>
              <p:cNvPr id="63516" name="Line 47">
                <a:extLst>
                  <a:ext uri="{FF2B5EF4-FFF2-40B4-BE49-F238E27FC236}">
                    <a16:creationId xmlns:a16="http://schemas.microsoft.com/office/drawing/2014/main" id="{428B5402-F205-4595-8491-74CCCC6C4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3744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1" hangingPunct="1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65" name="Text Box 48">
                <a:extLst>
                  <a:ext uri="{FF2B5EF4-FFF2-40B4-BE49-F238E27FC236}">
                    <a16:creationId xmlns:a16="http://schemas.microsoft.com/office/drawing/2014/main" id="{3D48216C-3503-4696-B161-AAF90058FF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75" y="3476"/>
                <a:ext cx="414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v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rgbClr val="852F74"/>
                    </a:solidFill>
                    <a:latin typeface="Constantia" panose="02030602050306030303" pitchFamily="18" charset="0"/>
                    <a:ea typeface="Gungsuh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蛋白</a:t>
                </a:r>
              </a:p>
            </p:txBody>
          </p:sp>
        </p:grpSp>
        <p:sp>
          <p:nvSpPr>
            <p:cNvPr id="76806" name="Text Box 49">
              <a:extLst>
                <a:ext uri="{FF2B5EF4-FFF2-40B4-BE49-F238E27FC236}">
                  <a16:creationId xmlns:a16="http://schemas.microsoft.com/office/drawing/2014/main" id="{2A967156-FE76-4306-9088-7D399F372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" y="1525"/>
              <a:ext cx="978" cy="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真核细胞  </a:t>
              </a:r>
              <a:r>
                <a:rPr kumimoji="1"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</a:t>
              </a:r>
            </a:p>
          </p:txBody>
        </p:sp>
      </p:grpSp>
      <p:sp>
        <p:nvSpPr>
          <p:cNvPr id="65541" name="矩形 49">
            <a:extLst>
              <a:ext uri="{FF2B5EF4-FFF2-40B4-BE49-F238E27FC236}">
                <a16:creationId xmlns:a16="http://schemas.microsoft.com/office/drawing/2014/main" id="{36E0A3C6-4FE6-41DC-868C-FAA80C1D3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28" y="65736"/>
            <a:ext cx="3461204" cy="65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en-US" altLang="en-US" sz="36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mRNA</a:t>
            </a:r>
            <a:r>
              <a:rPr kumimoji="1" lang="zh-CN" altLang="en-US" sz="36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的功能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96DA27-D018-4F18-A30F-B3F228121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>
            <a:extLst>
              <a:ext uri="{FF2B5EF4-FFF2-40B4-BE49-F238E27FC236}">
                <a16:creationId xmlns:a16="http://schemas.microsoft.com/office/drawing/2014/main" id="{C399D42E-4DBD-4F0D-8679-ECA59424E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3" y="357628"/>
            <a:ext cx="81375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08038" indent="-8080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marL="0" indent="0" eaLnBrk="1" hangingPunct="1">
              <a:spcBef>
                <a:spcPts val="180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en-US" altLang="zh-CN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mRNA</a:t>
            </a:r>
            <a:r>
              <a:rPr kumimoji="1" lang="zh-CN" altLang="en-US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依照自身的碱基顺序指导蛋白质氨基酸顺序的合成</a:t>
            </a:r>
          </a:p>
        </p:txBody>
      </p:sp>
      <p:sp>
        <p:nvSpPr>
          <p:cNvPr id="67587" name="Text Box 3">
            <a:extLst>
              <a:ext uri="{FF2B5EF4-FFF2-40B4-BE49-F238E27FC236}">
                <a16:creationId xmlns:a16="http://schemas.microsoft.com/office/drawing/2014/main" id="{5848768C-5293-4C4C-ABAA-756983D2A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099" y="1772819"/>
            <a:ext cx="7632700" cy="14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mRNA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分子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5'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末端起的第一个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AUG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开始，每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个核苷酸为一组称为</a:t>
            </a:r>
            <a:r>
              <a:rPr kumimoji="1" lang="zh-CN" altLang="en-US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密码子</a:t>
            </a:r>
            <a:r>
              <a:rPr kumimoji="1" lang="en-US" altLang="zh-CN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(codon)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kumimoji="1" lang="zh-CN" altLang="en-US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三联体密码</a:t>
            </a:r>
            <a:r>
              <a:rPr kumimoji="1" lang="en-US" altLang="zh-CN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(triplet code)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0BAFE7E6-46E7-420D-8554-7708143B8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098" y="3346031"/>
            <a:ext cx="7777163" cy="100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en-US" altLang="zh-CN" sz="28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AUG</a:t>
            </a:r>
            <a:r>
              <a:rPr kumimoji="1" lang="zh-CN" altLang="en-US" sz="28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被称为起始密码子；决定肽链终止的密码子则称为终止密码子</a:t>
            </a:r>
            <a:r>
              <a:rPr kumimoji="1" lang="en-US" altLang="zh-CN" sz="28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(UAA / UAG / UGA)</a:t>
            </a:r>
            <a:r>
              <a:rPr kumimoji="1" lang="zh-CN" altLang="en-US" sz="28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7589" name="Text Box 5">
            <a:extLst>
              <a:ext uri="{FF2B5EF4-FFF2-40B4-BE49-F238E27FC236}">
                <a16:creationId xmlns:a16="http://schemas.microsoft.com/office/drawing/2014/main" id="{288DDF8F-AF7B-4482-BA2F-DF39AB013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102" y="4498556"/>
            <a:ext cx="7704137" cy="14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位于起始密码子和终止密码子之间的核苷酸序列称为</a:t>
            </a:r>
            <a:r>
              <a:rPr kumimoji="1" lang="zh-CN" altLang="en-US" sz="280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开放阅读框</a:t>
            </a:r>
            <a:r>
              <a:rPr kumimoji="1" lang="en-US" altLang="zh-CN" sz="280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(open reading frame, ORF)</a:t>
            </a:r>
            <a:r>
              <a:rPr kumimoji="1" lang="zh-CN" altLang="en-US" sz="28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，决定了多肽链的氨基酸序列 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D71567-937B-4AB5-9EFC-C83706438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7AEEDF09-CA0A-4C47-AE47-F1322ABDC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2204867"/>
            <a:ext cx="7848600" cy="354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转运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RNA(transfer RNA, tRNA)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在蛋白质合成过程中作为各种氨基酸的载体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将氨基酸转呈给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mRNA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74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95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核苷酸组成；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占细胞总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15%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具有很好的稳定性。</a:t>
            </a:r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C6BC152A-6A14-4561-A069-BE0FCA664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7" y="15587"/>
            <a:ext cx="8642351" cy="70788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defRPr kumimoji="1" sz="4000" b="1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5.3 tRNA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BA1515-0952-447F-9C27-DD42CCC61CB8}"/>
              </a:ext>
            </a:extLst>
          </p:cNvPr>
          <p:cNvSpPr/>
          <p:nvPr/>
        </p:nvSpPr>
        <p:spPr>
          <a:xfrm>
            <a:off x="652466" y="1196755"/>
            <a:ext cx="75216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——tRNA</a:t>
            </a:r>
            <a:r>
              <a:rPr lang="zh-CN" altLang="en-US" sz="32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是蛋白质合成中的氨基酸载体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8C22D9-B8FE-48CC-923C-8CFAEA32B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5">
            <a:extLst>
              <a:ext uri="{FF2B5EF4-FFF2-40B4-BE49-F238E27FC236}">
                <a16:creationId xmlns:a16="http://schemas.microsoft.com/office/drawing/2014/main" id="{38F13394-2947-4C80-ADB6-93D5F79AF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5" y="1125815"/>
            <a:ext cx="27757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A02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二级结构</a:t>
            </a:r>
            <a:endParaRPr kumimoji="1" lang="en-US" altLang="zh-CN" sz="3600" b="1" dirty="0">
              <a:solidFill>
                <a:srgbClr val="A021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635" name="TextBox 6">
            <a:extLst>
              <a:ext uri="{FF2B5EF4-FFF2-40B4-BE49-F238E27FC236}">
                <a16:creationId xmlns:a16="http://schemas.microsoft.com/office/drawing/2014/main" id="{B010F7B9-4D07-4268-A4D7-64A076E7B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6" y="5147417"/>
            <a:ext cx="20002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“三叶草”</a:t>
            </a:r>
          </a:p>
        </p:txBody>
      </p:sp>
      <p:sp>
        <p:nvSpPr>
          <p:cNvPr id="69636" name="矩形 10">
            <a:extLst>
              <a:ext uri="{FF2B5EF4-FFF2-40B4-BE49-F238E27FC236}">
                <a16:creationId xmlns:a16="http://schemas.microsoft.com/office/drawing/2014/main" id="{57924A2F-E794-486F-B62F-54F8A8D4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1" y="0"/>
            <a:ext cx="7159332" cy="72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kumimoji="1" lang="en-US" altLang="en-US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en-US" altLang="en-US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RNA</a:t>
            </a:r>
            <a:r>
              <a:rPr kumimoji="1" lang="zh-CN" altLang="en-US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的二级结构和三级结构 </a:t>
            </a:r>
          </a:p>
        </p:txBody>
      </p:sp>
      <p:graphicFrame>
        <p:nvGraphicFramePr>
          <p:cNvPr id="69637" name="Object 7">
            <a:extLst>
              <a:ext uri="{FF2B5EF4-FFF2-40B4-BE49-F238E27FC236}">
                <a16:creationId xmlns:a16="http://schemas.microsoft.com/office/drawing/2014/main" id="{A1C65BFE-6844-46F4-AF8E-2253CB63D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543974"/>
              </p:ext>
            </p:extLst>
          </p:nvPr>
        </p:nvGraphicFramePr>
        <p:xfrm>
          <a:off x="2428878" y="1214442"/>
          <a:ext cx="4221163" cy="468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09956" imgH="1435368" progId="">
                  <p:embed/>
                </p:oleObj>
              </mc:Choice>
              <mc:Fallback>
                <p:oleObj name="Image" r:id="rId2" imgW="1209956" imgH="1435368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8" y="1214442"/>
                        <a:ext cx="4221163" cy="468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8" name="Text Box 8">
            <a:extLst>
              <a:ext uri="{FF2B5EF4-FFF2-40B4-BE49-F238E27FC236}">
                <a16:creationId xmlns:a16="http://schemas.microsoft.com/office/drawing/2014/main" id="{EA385B11-5C2A-4728-B3BF-11B427038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0321" y="5200977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反密码环</a:t>
            </a:r>
          </a:p>
        </p:txBody>
      </p:sp>
      <p:sp>
        <p:nvSpPr>
          <p:cNvPr id="10247" name="Line 9">
            <a:extLst>
              <a:ext uri="{FF2B5EF4-FFF2-40B4-BE49-F238E27FC236}">
                <a16:creationId xmlns:a16="http://schemas.microsoft.com/office/drawing/2014/main" id="{A47434E7-BEB0-408A-BA2C-185CF652C3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4442" y="5434013"/>
            <a:ext cx="1385887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48" name="Line 10">
            <a:extLst>
              <a:ext uri="{FF2B5EF4-FFF2-40B4-BE49-F238E27FC236}">
                <a16:creationId xmlns:a16="http://schemas.microsoft.com/office/drawing/2014/main" id="{BA5D8AA4-E016-42E4-87A1-B654E50D3A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32426" y="2149475"/>
            <a:ext cx="10287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641" name="Text Box 11">
            <a:extLst>
              <a:ext uri="{FF2B5EF4-FFF2-40B4-BE49-F238E27FC236}">
                <a16:creationId xmlns:a16="http://schemas.microsoft.com/office/drawing/2014/main" id="{FAADD455-1BB0-45EF-8CA7-121BA04FA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9" y="1887865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氨基酸臂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B189F4-D099-404E-85C8-978931642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97</a:t>
            </a:fld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>
            <a:extLst>
              <a:ext uri="{FF2B5EF4-FFF2-40B4-BE49-F238E27FC236}">
                <a16:creationId xmlns:a16="http://schemas.microsoft.com/office/drawing/2014/main" id="{F008DCF1-1D33-415C-8444-138F432985D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7116" y="981076"/>
            <a:ext cx="4306887" cy="5111751"/>
          </a:xfrm>
        </p:spPr>
      </p:pic>
      <p:sp>
        <p:nvSpPr>
          <p:cNvPr id="70658" name="Rectangle 2">
            <a:extLst>
              <a:ext uri="{FF2B5EF4-FFF2-40B4-BE49-F238E27FC236}">
                <a16:creationId xmlns:a16="http://schemas.microsoft.com/office/drawing/2014/main" id="{8B904D90-73CC-48E6-BF1B-AAF8D9EB2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9" y="1412878"/>
            <a:ext cx="4752652" cy="433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446088" indent="-2667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tRNA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-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末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端都是以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CCA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结尾。</a:t>
            </a:r>
          </a:p>
          <a:p>
            <a:pPr lvl="1" eaLnBrk="1" hangingPunct="1">
              <a:lnSpc>
                <a:spcPct val="11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-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末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端的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与氨基酸共价连结，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tRNA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成为了氨基酸的载体。</a:t>
            </a:r>
          </a:p>
          <a:p>
            <a:pPr lvl="1" eaLnBrk="1" hangingPunct="1">
              <a:lnSpc>
                <a:spcPct val="11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不同的</a:t>
            </a:r>
            <a:r>
              <a:rPr kumimoji="1" lang="en-US" altLang="zh-CN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tRNA</a:t>
            </a:r>
            <a:r>
              <a:rPr kumimoji="1" lang="zh-CN" altLang="en-US" sz="32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可以结合不同的氨基酸。 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0CEDAC2A-DDD9-4D91-9672-8D587998F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7475"/>
            <a:ext cx="91440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440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661" name="Rectangle 5">
            <a:extLst>
              <a:ext uri="{FF2B5EF4-FFF2-40B4-BE49-F238E27FC236}">
                <a16:creationId xmlns:a16="http://schemas.microsoft.com/office/drawing/2014/main" id="{D4BFB870-DDFD-47AA-A716-6FD91AC02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1" y="12178"/>
            <a:ext cx="76700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lang="en-US" altLang="zh-CN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tRNA</a:t>
            </a:r>
            <a:r>
              <a:rPr lang="zh-CN" altLang="en-US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-</a:t>
            </a:r>
            <a:r>
              <a:rPr lang="zh-CN" altLang="en-US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末</a:t>
            </a:r>
            <a:r>
              <a:rPr kumimoji="1" lang="zh-CN" altLang="en-US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端连接</a:t>
            </a:r>
            <a:r>
              <a:rPr lang="zh-CN" altLang="en-US" sz="40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氨基酸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E66B9-E9F8-45FF-9E41-BFDAE1381CC0}"/>
              </a:ext>
            </a:extLst>
          </p:cNvPr>
          <p:cNvSpPr txBox="1"/>
          <p:nvPr/>
        </p:nvSpPr>
        <p:spPr>
          <a:xfrm>
            <a:off x="7235828" y="3644900"/>
            <a:ext cx="1223963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氨酰基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3CAB6A-8A6A-4B93-B0F9-B527C24BE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98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12D8A9B-17CA-43E4-A2BF-804BF52E1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412878"/>
            <a:ext cx="3888680" cy="388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tRNA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的反密码子环上有一个由三个核苷酸构成的</a:t>
            </a:r>
            <a:r>
              <a:rPr kumimoji="1" lang="zh-CN" altLang="en-US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反密码子</a:t>
            </a:r>
            <a:r>
              <a:rPr kumimoji="1" lang="en-US" altLang="zh-CN" sz="2800" dirty="0">
                <a:solidFill>
                  <a:srgbClr val="CC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(anticodon)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tRNA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上的反密码子依照碱基互补的原则识别</a:t>
            </a:r>
            <a:r>
              <a:rPr kumimoji="1"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mRNA</a:t>
            </a:r>
            <a:r>
              <a:rPr kumimoji="1"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上的密码子。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A39F9B2F-3871-4674-8E51-8E918FA0A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7475"/>
            <a:ext cx="91440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400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1684" name="Object 4">
            <a:extLst>
              <a:ext uri="{FF2B5EF4-FFF2-40B4-BE49-F238E27FC236}">
                <a16:creationId xmlns:a16="http://schemas.microsoft.com/office/drawing/2014/main" id="{6208D89D-577F-4131-95AA-439673B56512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1494399"/>
              </p:ext>
            </p:extLst>
          </p:nvPr>
        </p:nvGraphicFramePr>
        <p:xfrm>
          <a:off x="3" y="1214442"/>
          <a:ext cx="5076825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05655" imgH="3664772" progId="">
                  <p:embed/>
                </p:oleObj>
              </mc:Choice>
              <mc:Fallback>
                <p:oleObj name="Visio" r:id="rId2" imgW="4005655" imgH="3664772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3" y="1214442"/>
                        <a:ext cx="5076825" cy="464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Rectangle 5">
            <a:extLst>
              <a:ext uri="{FF2B5EF4-FFF2-40B4-BE49-F238E27FC236}">
                <a16:creationId xmlns:a16="http://schemas.microsoft.com/office/drawing/2014/main" id="{9FEB9910-68C4-4177-8C41-30646A86B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89" y="79377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400" b="1">
                <a:solidFill>
                  <a:srgbClr val="852F74"/>
                </a:solidFill>
                <a:latin typeface="Constantia" panose="02030602050306030303" pitchFamily="18" charset="0"/>
                <a:ea typeface="Gungsuh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lang="en-US" altLang="zh-CN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tRNA</a:t>
            </a:r>
            <a:r>
              <a:rPr lang="zh-CN" altLang="en-US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的反密码子识别</a:t>
            </a:r>
            <a:r>
              <a:rPr lang="en-US" altLang="zh-CN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mRNA</a:t>
            </a:r>
            <a:r>
              <a:rPr lang="zh-CN" altLang="en-US" sz="3200" dirty="0">
                <a:solidFill>
                  <a:srgbClr val="66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的密码子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0E3BDF-BB50-409F-953F-8AF5222EE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7783DC-65AC-49EB-A525-8DAEABA950D0}" type="slidenum">
              <a:rPr lang="zh-CN" altLang="en-US" smtClean="0"/>
              <a:t>99</a:t>
            </a:fld>
            <a:endParaRPr lang="zh-CN" altLang="en-US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PT (19)">
  <a:themeElements>
    <a:clrScheme name="华丽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纸张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itchFamily="34" charset="0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itchFamily="34" charset="0"/>
            <a:ea typeface="HY견고딕" pitchFamily="18" charset="-127"/>
          </a:defRPr>
        </a:defPPr>
      </a:lstStyle>
    </a:lnDef>
  </a:objectDefaults>
  <a:extraClrSchemeLst>
    <a:extraClrScheme>
      <a:clrScheme name="sinbin 1">
        <a:dk1>
          <a:srgbClr val="FFFFFF"/>
        </a:dk1>
        <a:lt1>
          <a:srgbClr val="FFFFFF"/>
        </a:lt1>
        <a:dk2>
          <a:srgbClr val="000000"/>
        </a:dk2>
        <a:lt2>
          <a:srgbClr val="000000"/>
        </a:lt2>
        <a:accent1>
          <a:srgbClr val="69C2FF"/>
        </a:accent1>
        <a:accent2>
          <a:srgbClr val="FFADAD"/>
        </a:accent2>
        <a:accent3>
          <a:srgbClr val="FFFFFF"/>
        </a:accent3>
        <a:accent4>
          <a:srgbClr val="DADADA"/>
        </a:accent4>
        <a:accent5>
          <a:srgbClr val="B9DDFF"/>
        </a:accent5>
        <a:accent6>
          <a:srgbClr val="E79C9C"/>
        </a:accent6>
        <a:hlink>
          <a:srgbClr val="69C2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bin 2">
        <a:dk1>
          <a:srgbClr val="FFFFFF"/>
        </a:dk1>
        <a:lt1>
          <a:srgbClr val="FFFFFF"/>
        </a:lt1>
        <a:dk2>
          <a:srgbClr val="000000"/>
        </a:dk2>
        <a:lt2>
          <a:srgbClr val="000000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CAE2AA"/>
        </a:accent5>
        <a:accent6>
          <a:srgbClr val="E7B900"/>
        </a:accent6>
        <a:hlink>
          <a:srgbClr val="99CC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bin 3">
        <a:dk1>
          <a:srgbClr val="FFFFFF"/>
        </a:dk1>
        <a:lt1>
          <a:srgbClr val="FFFFFF"/>
        </a:lt1>
        <a:dk2>
          <a:srgbClr val="000000"/>
        </a:dk2>
        <a:lt2>
          <a:srgbClr val="000000"/>
        </a:lt2>
        <a:accent1>
          <a:srgbClr val="00CCFF"/>
        </a:accent1>
        <a:accent2>
          <a:srgbClr val="FF9900"/>
        </a:accent2>
        <a:accent3>
          <a:srgbClr val="FFFFFF"/>
        </a:accent3>
        <a:accent4>
          <a:srgbClr val="DADADA"/>
        </a:accent4>
        <a:accent5>
          <a:srgbClr val="AAE2FF"/>
        </a:accent5>
        <a:accent6>
          <a:srgbClr val="E78A00"/>
        </a:accent6>
        <a:hlink>
          <a:srgbClr val="00CC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PT (19)">
  <a:themeElements>
    <a:clrScheme name="华丽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纸张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itchFamily="34" charset="0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itchFamily="34" charset="0"/>
            <a:ea typeface="HY견고딕" pitchFamily="18" charset="-127"/>
          </a:defRPr>
        </a:defPPr>
      </a:lstStyle>
    </a:lnDef>
  </a:objectDefaults>
  <a:extraClrSchemeLst>
    <a:extraClrScheme>
      <a:clrScheme name="sinbin 1">
        <a:dk1>
          <a:srgbClr val="FFFFFF"/>
        </a:dk1>
        <a:lt1>
          <a:srgbClr val="FFFFFF"/>
        </a:lt1>
        <a:dk2>
          <a:srgbClr val="000000"/>
        </a:dk2>
        <a:lt2>
          <a:srgbClr val="000000"/>
        </a:lt2>
        <a:accent1>
          <a:srgbClr val="69C2FF"/>
        </a:accent1>
        <a:accent2>
          <a:srgbClr val="FFADAD"/>
        </a:accent2>
        <a:accent3>
          <a:srgbClr val="FFFFFF"/>
        </a:accent3>
        <a:accent4>
          <a:srgbClr val="DADADA"/>
        </a:accent4>
        <a:accent5>
          <a:srgbClr val="B9DDFF"/>
        </a:accent5>
        <a:accent6>
          <a:srgbClr val="E79C9C"/>
        </a:accent6>
        <a:hlink>
          <a:srgbClr val="69C2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bin 2">
        <a:dk1>
          <a:srgbClr val="FFFFFF"/>
        </a:dk1>
        <a:lt1>
          <a:srgbClr val="FFFFFF"/>
        </a:lt1>
        <a:dk2>
          <a:srgbClr val="000000"/>
        </a:dk2>
        <a:lt2>
          <a:srgbClr val="000000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CAE2AA"/>
        </a:accent5>
        <a:accent6>
          <a:srgbClr val="E7B900"/>
        </a:accent6>
        <a:hlink>
          <a:srgbClr val="99CC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bin 3">
        <a:dk1>
          <a:srgbClr val="FFFFFF"/>
        </a:dk1>
        <a:lt1>
          <a:srgbClr val="FFFFFF"/>
        </a:lt1>
        <a:dk2>
          <a:srgbClr val="000000"/>
        </a:dk2>
        <a:lt2>
          <a:srgbClr val="000000"/>
        </a:lt2>
        <a:accent1>
          <a:srgbClr val="00CCFF"/>
        </a:accent1>
        <a:accent2>
          <a:srgbClr val="FF9900"/>
        </a:accent2>
        <a:accent3>
          <a:srgbClr val="FFFFFF"/>
        </a:accent3>
        <a:accent4>
          <a:srgbClr val="DADADA"/>
        </a:accent4>
        <a:accent5>
          <a:srgbClr val="AAE2FF"/>
        </a:accent5>
        <a:accent6>
          <a:srgbClr val="E78A00"/>
        </a:accent6>
        <a:hlink>
          <a:srgbClr val="00CC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282TGp_food_light_ani">
  <a:themeElements>
    <a:clrScheme name="282TGp_food_light_ani 2">
      <a:dk1>
        <a:srgbClr val="000000"/>
      </a:dk1>
      <a:lt1>
        <a:srgbClr val="FFFFFF"/>
      </a:lt1>
      <a:dk2>
        <a:srgbClr val="193583"/>
      </a:dk2>
      <a:lt2>
        <a:srgbClr val="C0C0C0"/>
      </a:lt2>
      <a:accent1>
        <a:srgbClr val="89CA64"/>
      </a:accent1>
      <a:accent2>
        <a:srgbClr val="D9C215"/>
      </a:accent2>
      <a:accent3>
        <a:srgbClr val="FFFFFF"/>
      </a:accent3>
      <a:accent4>
        <a:srgbClr val="000000"/>
      </a:accent4>
      <a:accent5>
        <a:srgbClr val="C4E1B8"/>
      </a:accent5>
      <a:accent6>
        <a:srgbClr val="C4B012"/>
      </a:accent6>
      <a:hlink>
        <a:srgbClr val="04884E"/>
      </a:hlink>
      <a:folHlink>
        <a:srgbClr val="FF9600"/>
      </a:folHlink>
    </a:clrScheme>
    <a:fontScheme name="282TGp_food_light_a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82TGp_food_light_ani 1">
        <a:dk1>
          <a:srgbClr val="30311D"/>
        </a:dk1>
        <a:lt1>
          <a:srgbClr val="FFFFFF"/>
        </a:lt1>
        <a:dk2>
          <a:srgbClr val="333399"/>
        </a:dk2>
        <a:lt2>
          <a:srgbClr val="C0C0C0"/>
        </a:lt2>
        <a:accent1>
          <a:srgbClr val="3780BD"/>
        </a:accent1>
        <a:accent2>
          <a:srgbClr val="98C13D"/>
        </a:accent2>
        <a:accent3>
          <a:srgbClr val="FFFFFF"/>
        </a:accent3>
        <a:accent4>
          <a:srgbClr val="272817"/>
        </a:accent4>
        <a:accent5>
          <a:srgbClr val="AEC0DB"/>
        </a:accent5>
        <a:accent6>
          <a:srgbClr val="89AF36"/>
        </a:accent6>
        <a:hlink>
          <a:srgbClr val="F5B821"/>
        </a:hlink>
        <a:folHlink>
          <a:srgbClr val="9159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2TGp_food_light_ani 2">
        <a:dk1>
          <a:srgbClr val="000000"/>
        </a:dk1>
        <a:lt1>
          <a:srgbClr val="FFFFFF"/>
        </a:lt1>
        <a:dk2>
          <a:srgbClr val="193583"/>
        </a:dk2>
        <a:lt2>
          <a:srgbClr val="C0C0C0"/>
        </a:lt2>
        <a:accent1>
          <a:srgbClr val="89CA64"/>
        </a:accent1>
        <a:accent2>
          <a:srgbClr val="D9C215"/>
        </a:accent2>
        <a:accent3>
          <a:srgbClr val="FFFFFF"/>
        </a:accent3>
        <a:accent4>
          <a:srgbClr val="000000"/>
        </a:accent4>
        <a:accent5>
          <a:srgbClr val="C4E1B8"/>
        </a:accent5>
        <a:accent6>
          <a:srgbClr val="C4B012"/>
        </a:accent6>
        <a:hlink>
          <a:srgbClr val="04884E"/>
        </a:hlink>
        <a:folHlink>
          <a:srgbClr val="FF9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2TGp_food_light_ani 3">
        <a:dk1>
          <a:srgbClr val="000000"/>
        </a:dk1>
        <a:lt1>
          <a:srgbClr val="FFFFFF"/>
        </a:lt1>
        <a:dk2>
          <a:srgbClr val="006666"/>
        </a:dk2>
        <a:lt2>
          <a:srgbClr val="C0C0C0"/>
        </a:lt2>
        <a:accent1>
          <a:srgbClr val="D4502C"/>
        </a:accent1>
        <a:accent2>
          <a:srgbClr val="D7AE3B"/>
        </a:accent2>
        <a:accent3>
          <a:srgbClr val="FFFFFF"/>
        </a:accent3>
        <a:accent4>
          <a:srgbClr val="000000"/>
        </a:accent4>
        <a:accent5>
          <a:srgbClr val="E6B3AC"/>
        </a:accent5>
        <a:accent6>
          <a:srgbClr val="C39D35"/>
        </a:accent6>
        <a:hlink>
          <a:srgbClr val="1C74B0"/>
        </a:hlink>
        <a:folHlink>
          <a:srgbClr val="85C16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(19)</Template>
  <TotalTime>5762</TotalTime>
  <Words>4379</Words>
  <Application>Microsoft Office PowerPoint</Application>
  <PresentationFormat>全屏显示(4:3)</PresentationFormat>
  <Paragraphs>785</Paragraphs>
  <Slides>105</Slides>
  <Notes>35</Notes>
  <HiddenSlides>2</HiddenSlides>
  <MMClips>3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105</vt:i4>
      </vt:variant>
    </vt:vector>
  </HeadingPairs>
  <TitlesOfParts>
    <vt:vector size="137" baseType="lpstr">
      <vt:lpstr>HY견고딕</vt:lpstr>
      <vt:lpstr>Malgun Gothic</vt:lpstr>
      <vt:lpstr>TimesNewRomanPS Bold</vt:lpstr>
      <vt:lpstr>等线</vt:lpstr>
      <vt:lpstr>仿宋</vt:lpstr>
      <vt:lpstr>黑体</vt:lpstr>
      <vt:lpstr>华文楷体</vt:lpstr>
      <vt:lpstr>华文新魏</vt:lpstr>
      <vt:lpstr>楷体</vt:lpstr>
      <vt:lpstr>楷体_GB2312</vt:lpstr>
      <vt:lpstr>宋体</vt:lpstr>
      <vt:lpstr>微软雅黑</vt:lpstr>
      <vt:lpstr>arial</vt:lpstr>
      <vt:lpstr>arial</vt:lpstr>
      <vt:lpstr>Calibri</vt:lpstr>
      <vt:lpstr>Constantia</vt:lpstr>
      <vt:lpstr>Symbol</vt:lpstr>
      <vt:lpstr>Times</vt:lpstr>
      <vt:lpstr>Times New Roman</vt:lpstr>
      <vt:lpstr>Verdana</vt:lpstr>
      <vt:lpstr>Wingdings</vt:lpstr>
      <vt:lpstr>自定义设计方案</vt:lpstr>
      <vt:lpstr>1_PPT (19)</vt:lpstr>
      <vt:lpstr>2_PPT (19)</vt:lpstr>
      <vt:lpstr>1_282TGp_food_light_ani</vt:lpstr>
      <vt:lpstr>Designer 4.1 Drawing</vt:lpstr>
      <vt:lpstr>ACD ChemSketch 2.0</vt:lpstr>
      <vt:lpstr>ChemSketch</vt:lpstr>
      <vt:lpstr>Visio</vt:lpstr>
      <vt:lpstr>Visio.Drawing.11</vt:lpstr>
      <vt:lpstr>Image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核苷酸是核酸的基本结构单位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DNA是生命的“操作说明书”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DNA双链通过碱基间氢键配对连接</vt:lpstr>
      <vt:lpstr>维持DNA二级结构的作用力</vt:lpstr>
      <vt:lpstr>PowerPoint 演示文稿</vt:lpstr>
      <vt:lpstr>DNA双螺旋结构特点</vt:lpstr>
      <vt:lpstr>PowerPoint 演示文稿</vt:lpstr>
      <vt:lpstr>PowerPoint 演示文稿</vt:lpstr>
      <vt:lpstr>PowerPoint 演示文稿</vt:lpstr>
      <vt:lpstr>PowerPoint 演示文稿</vt:lpstr>
      <vt:lpstr>The double helix may assume alternative forms</vt:lpstr>
      <vt:lpstr>PowerPoint 演示文稿</vt:lpstr>
      <vt:lpstr>PowerPoint 演示文稿</vt:lpstr>
      <vt:lpstr>其他DNA二级结构与疾病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4.3 真核生物染色体的组装</vt:lpstr>
      <vt:lpstr>4.3.1 Nucleosome (核小体)</vt:lpstr>
      <vt:lpstr>组蛋白与非组蛋白</vt:lpstr>
      <vt:lpstr>组蛋白(Histones)</vt:lpstr>
      <vt:lpstr>PowerPoint 演示文稿</vt:lpstr>
      <vt:lpstr>PowerPoint 演示文稿</vt:lpstr>
      <vt:lpstr>核小体核心颗粒</vt:lpstr>
      <vt:lpstr>H1组蛋白将核小体拉在一起形成染色小体</vt:lpstr>
      <vt:lpstr>连接DNA</vt:lpstr>
      <vt:lpstr>PowerPoint 演示文稿</vt:lpstr>
      <vt:lpstr>核小体的组装</vt:lpstr>
      <vt:lpstr>高阶包装进一步浓缩染色体</vt:lpstr>
      <vt:lpstr>PowerPoint 演示文稿</vt:lpstr>
      <vt:lpstr>PowerPoint 演示文稿</vt:lpstr>
      <vt:lpstr>PowerPoint 演示文稿</vt:lpstr>
      <vt:lpstr>高阶包装进一步浓缩染色体</vt:lpstr>
      <vt:lpstr>30nm纤丝→袢环→玫瑰花结</vt:lpstr>
      <vt:lpstr>高阶包装进一步浓缩染色体</vt:lpstr>
      <vt:lpstr>DNA包装形成染色体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dell</dc:creator>
  <cp:lastModifiedBy>馨桐 肖</cp:lastModifiedBy>
  <cp:revision>409</cp:revision>
  <dcterms:created xsi:type="dcterms:W3CDTF">2008-08-29T07:14:14Z</dcterms:created>
  <dcterms:modified xsi:type="dcterms:W3CDTF">2024-06-11T12:42:36Z</dcterms:modified>
</cp:coreProperties>
</file>